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4.jpg" ContentType="image/jpg"/>
  <Override PartName="/ppt/notesSlides/notesSlide6.xml" ContentType="application/vnd.openxmlformats-officedocument.presentationml.notesSlide+xml"/>
  <Override PartName="/ppt/media/image37.jpg" ContentType="image/jpg"/>
  <Override PartName="/ppt/media/image38.jpg" ContentType="image/jpg"/>
  <Override PartName="/ppt/media/image42.jpg" ContentType="image/jpg"/>
  <Override PartName="/ppt/media/image43.jpg" ContentType="image/jpg"/>
  <Override PartName="/ppt/media/image44.jpg" ContentType="image/jpg"/>
  <Override PartName="/ppt/media/image45.jpg" ContentType="image/jpg"/>
  <Override PartName="/ppt/media/image46.jpg" ContentType="image/jpg"/>
  <Override PartName="/ppt/media/image48.jpg" ContentType="image/jp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06" r:id="rId2"/>
    <p:sldId id="2651" r:id="rId3"/>
    <p:sldId id="2524" r:id="rId4"/>
    <p:sldId id="2525" r:id="rId5"/>
    <p:sldId id="494" r:id="rId6"/>
    <p:sldId id="404" r:id="rId7"/>
    <p:sldId id="491" r:id="rId8"/>
    <p:sldId id="405" r:id="rId9"/>
    <p:sldId id="328" r:id="rId10"/>
    <p:sldId id="2527" r:id="rId11"/>
    <p:sldId id="330" r:id="rId12"/>
    <p:sldId id="331" r:id="rId13"/>
    <p:sldId id="327" r:id="rId14"/>
    <p:sldId id="2643" r:id="rId15"/>
    <p:sldId id="468" r:id="rId16"/>
    <p:sldId id="348" r:id="rId17"/>
    <p:sldId id="347" r:id="rId18"/>
    <p:sldId id="356" r:id="rId19"/>
    <p:sldId id="345" r:id="rId20"/>
    <p:sldId id="472" r:id="rId21"/>
    <p:sldId id="473" r:id="rId22"/>
    <p:sldId id="2532" r:id="rId23"/>
    <p:sldId id="396" r:id="rId24"/>
    <p:sldId id="469" r:id="rId25"/>
    <p:sldId id="474" r:id="rId26"/>
    <p:sldId id="2528" r:id="rId27"/>
    <p:sldId id="403" r:id="rId28"/>
    <p:sldId id="365" r:id="rId29"/>
    <p:sldId id="408" r:id="rId30"/>
    <p:sldId id="478" r:id="rId31"/>
    <p:sldId id="2652" r:id="rId32"/>
    <p:sldId id="2544" r:id="rId33"/>
    <p:sldId id="429" r:id="rId34"/>
    <p:sldId id="2533" r:id="rId35"/>
    <p:sldId id="262" r:id="rId36"/>
    <p:sldId id="481" r:id="rId37"/>
    <p:sldId id="484" r:id="rId38"/>
    <p:sldId id="485" r:id="rId39"/>
    <p:sldId id="416" r:id="rId40"/>
    <p:sldId id="417" r:id="rId41"/>
    <p:sldId id="490" r:id="rId42"/>
    <p:sldId id="487" r:id="rId43"/>
    <p:sldId id="488" r:id="rId44"/>
    <p:sldId id="414" r:id="rId45"/>
    <p:sldId id="2530" r:id="rId46"/>
    <p:sldId id="435" r:id="rId47"/>
    <p:sldId id="2531" r:id="rId48"/>
    <p:sldId id="422" r:id="rId49"/>
    <p:sldId id="274" r:id="rId50"/>
    <p:sldId id="2516" r:id="rId51"/>
    <p:sldId id="411" r:id="rId52"/>
    <p:sldId id="2541" r:id="rId53"/>
    <p:sldId id="2543" r:id="rId54"/>
    <p:sldId id="424" r:id="rId55"/>
    <p:sldId id="2542" r:id="rId56"/>
    <p:sldId id="278" r:id="rId57"/>
    <p:sldId id="471" r:id="rId58"/>
    <p:sldId id="336" r:id="rId59"/>
    <p:sldId id="2535" r:id="rId60"/>
    <p:sldId id="360" r:id="rId61"/>
    <p:sldId id="2529" r:id="rId62"/>
    <p:sldId id="2534" r:id="rId63"/>
    <p:sldId id="373" r:id="rId64"/>
    <p:sldId id="445" r:id="rId65"/>
    <p:sldId id="458" r:id="rId66"/>
    <p:sldId id="2521" r:id="rId67"/>
    <p:sldId id="2517" r:id="rId68"/>
    <p:sldId id="2518" r:id="rId69"/>
    <p:sldId id="2523" r:id="rId70"/>
    <p:sldId id="444" r:id="rId71"/>
    <p:sldId id="439" r:id="rId72"/>
    <p:sldId id="2515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9574" autoAdjust="0"/>
  </p:normalViewPr>
  <p:slideViewPr>
    <p:cSldViewPr snapToGrid="0">
      <p:cViewPr varScale="1">
        <p:scale>
          <a:sx n="99" d="100"/>
          <a:sy n="99" d="100"/>
        </p:scale>
        <p:origin x="1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9/29/25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38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39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52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这张图解释的是 </a:t>
                </a:r>
                <a:r>
                  <a:rPr lang="zh-CN" altLang="en-US" b="1" dirty="0"/>
                  <a:t>词向量 </a:t>
                </a:r>
                <a:r>
                  <a:rPr lang="en-US" altLang="zh-CN" b="1" dirty="0"/>
                  <a:t>(</a:t>
                </a:r>
                <a:r>
                  <a:rPr lang="en-US" b="1" dirty="0"/>
                  <a:t>word embeddings) </a:t>
                </a:r>
                <a:r>
                  <a:rPr lang="zh-CN" altLang="en-US" b="1" dirty="0"/>
                  <a:t>如何通过向量变换来表达词义的变化</a:t>
                </a:r>
                <a:r>
                  <a:rPr lang="zh-CN" altLang="en-US" dirty="0"/>
                  <a:t>。我来分步骤说明：</a:t>
                </a:r>
              </a:p>
              <a:p>
                <a:br>
                  <a:rPr lang="zh-CN" altLang="en-US" dirty="0"/>
                </a:br>
                <a:endParaRPr lang="zh-CN" altLang="en-US" dirty="0"/>
              </a:p>
              <a:p>
                <a:r>
                  <a:rPr lang="en-US" altLang="zh-CN" b="1" dirty="0"/>
                  <a:t>1. </a:t>
                </a:r>
                <a:r>
                  <a:rPr lang="zh-CN" altLang="en-US" b="1" dirty="0"/>
                  <a:t>向量可以表示词的意义</a:t>
                </a:r>
              </a:p>
              <a:p>
                <a:r>
                  <a:rPr lang="zh-CN" altLang="en-US" dirty="0"/>
                  <a:t>每一个词（如 </a:t>
                </a:r>
                <a:r>
                  <a:rPr lang="en-US" i="1" dirty="0" err="1"/>
                  <a:t>king</a:t>
                </a:r>
                <a:r>
                  <a:rPr lang="en-US" dirty="0" err="1"/>
                  <a:t>、</a:t>
                </a:r>
                <a:r>
                  <a:rPr lang="en-US" i="1" dirty="0" err="1"/>
                  <a:t>queen</a:t>
                </a:r>
                <a:r>
                  <a:rPr lang="en-US" dirty="0" err="1"/>
                  <a:t>、</a:t>
                </a:r>
                <a:r>
                  <a:rPr lang="en-US" i="1" dirty="0" err="1"/>
                  <a:t>man</a:t>
                </a:r>
                <a:r>
                  <a:rPr lang="en-US" dirty="0" err="1"/>
                  <a:t>、</a:t>
                </a:r>
                <a:r>
                  <a:rPr lang="en-US" i="1" dirty="0" err="1"/>
                  <a:t>woman</a:t>
                </a:r>
                <a:r>
                  <a:rPr lang="en-US" dirty="0"/>
                  <a:t>）</a:t>
                </a:r>
                <a:r>
                  <a:rPr lang="zh-CN" altLang="en-US" dirty="0"/>
                  <a:t>都可以在一个高维空间中表示为一个向量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𝐸</m:t>
                    </m:r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word</m:t>
                        </m:r>
                      </m:e>
                    </m:d>
                  </m:oMath>
                </a14:m>
                <a:r>
                  <a:rPr lang="ar-AE" dirty="0"/>
                  <a:t>。</a:t>
                </a:r>
              </a:p>
              <a:p>
                <a:r>
                  <a:rPr lang="zh-CN" altLang="en-US" dirty="0"/>
                  <a:t>这些向量不是随意的，而是通过语料库训练出来的，能捕捉语义关系。</a:t>
                </a:r>
              </a:p>
              <a:p>
                <a:br>
                  <a:rPr lang="zh-CN" altLang="en-US" dirty="0"/>
                </a:br>
                <a:endParaRPr lang="zh-CN" altLang="en-US" dirty="0"/>
              </a:p>
              <a:p>
                <a:r>
                  <a:rPr lang="en-US" altLang="zh-CN" b="1" dirty="0"/>
                  <a:t>2. </a:t>
                </a:r>
                <a:r>
                  <a:rPr lang="zh-CN" altLang="en-US" b="1" dirty="0"/>
                  <a:t>向量可以相互变换</a:t>
                </a:r>
              </a:p>
              <a:p>
                <a:r>
                  <a:rPr lang="zh-CN" altLang="en-US" dirty="0"/>
                  <a:t>向量之间的差值可以表示某种语义上的关系。</a:t>
                </a:r>
              </a:p>
              <a:p>
                <a:r>
                  <a:rPr lang="zh-CN" altLang="en-US" dirty="0"/>
                  <a:t>例如，“性别”可以看作一个方向（</a:t>
                </a:r>
                <a:r>
                  <a:rPr lang="en-US" dirty="0"/>
                  <a:t>man ↔ woman, king ↔ queen），</a:t>
                </a:r>
                <a:r>
                  <a:rPr lang="zh-CN" altLang="en-US" dirty="0"/>
                  <a:t>而“政治等级”可以看作另一个方向（</a:t>
                </a:r>
                <a:r>
                  <a:rPr lang="en-US" dirty="0"/>
                  <a:t>king ↔ queen）。</a:t>
                </a:r>
              </a:p>
              <a:p>
                <a:br>
                  <a:rPr lang="en-US" dirty="0"/>
                </a:br>
                <a:endParaRPr lang="en-US" dirty="0"/>
              </a:p>
              <a:p>
                <a:r>
                  <a:rPr lang="en-US" b="1" dirty="0"/>
                  <a:t>3. </a:t>
                </a:r>
                <a:r>
                  <a:rPr lang="zh-CN" altLang="en-US" b="1" dirty="0"/>
                  <a:t>举例：</a:t>
                </a:r>
                <a:r>
                  <a:rPr lang="en-US" b="1" dirty="0"/>
                  <a:t>Queen → King</a:t>
                </a:r>
              </a:p>
              <a:p>
                <a:r>
                  <a:rPr lang="zh-CN" altLang="en-US" dirty="0"/>
                  <a:t>图中展示：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𝐸</m:t>
                      </m:r>
                      <m:d>
                        <m:d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Queen</m:t>
                          </m:r>
                        </m:e>
                      </m:d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1</m:t>
                          </m:r>
                        </m:e>
                        <m:e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0</m:t>
                          </m:r>
                        </m:e>
                        <m:e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0</m:t>
                          </m:r>
                        </m:e>
                      </m:d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</m:t>
                      </m:r>
                      <m:r>
                        <a:rPr lang="ar-AE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𝐸</m:t>
                      </m:r>
                      <m:d>
                        <m:d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King</m:t>
                          </m:r>
                        </m:e>
                      </m:d>
                    </m:oMath>
                  </m:oMathPara>
                </a14:m>
                <a:endParaRPr lang="ar-AE" b="0" dirty="0"/>
              </a:p>
              <a:p>
                <a:r>
                  <a:rPr lang="zh-CN" altLang="en-US" dirty="0"/>
                  <a:t>这里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sepChr m:val=","/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1</m:t>
                        </m:r>
                      </m:e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0</m:t>
                        </m:r>
                      </m:e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0</m:t>
                        </m:r>
                      </m:e>
                    </m:d>
                  </m:oMath>
                </a14:m>
                <a:r>
                  <a:rPr lang="zh-CN" altLang="en-US" dirty="0"/>
                  <a:t>就是表示“性别”方向的向量（把女性转成男性）。</a:t>
                </a:r>
              </a:p>
              <a:p>
                <a:r>
                  <a:rPr lang="en-US" dirty="0"/>
                  <a:t>Queen + “</a:t>
                </a:r>
                <a:r>
                  <a:rPr lang="zh-CN" altLang="en-US" dirty="0"/>
                  <a:t>男性方向” </a:t>
                </a:r>
                <a:r>
                  <a:rPr lang="en-US" altLang="zh-CN" dirty="0"/>
                  <a:t>= </a:t>
                </a:r>
                <a:r>
                  <a:rPr lang="en-US" dirty="0"/>
                  <a:t>King</a:t>
                </a:r>
              </a:p>
              <a:p>
                <a:r>
                  <a:rPr lang="zh-CN" altLang="en-US" dirty="0"/>
                  <a:t>类似地，</a:t>
                </a:r>
                <a:r>
                  <a:rPr lang="en-US" dirty="0"/>
                  <a:t>Woman + “</a:t>
                </a:r>
                <a:r>
                  <a:rPr lang="zh-CN" altLang="en-US" dirty="0"/>
                  <a:t>男性方向” </a:t>
                </a:r>
                <a:r>
                  <a:rPr lang="en-US" altLang="zh-CN" dirty="0"/>
                  <a:t>= </a:t>
                </a:r>
                <a:r>
                  <a:rPr lang="en-US" dirty="0"/>
                  <a:t>Man。</a:t>
                </a:r>
              </a:p>
              <a:p>
                <a:br>
                  <a:rPr lang="en-US" dirty="0"/>
                </a:br>
                <a:endParaRPr lang="en-US" dirty="0"/>
              </a:p>
              <a:p>
                <a:r>
                  <a:rPr lang="en-US" b="1" dirty="0"/>
                  <a:t>4. </a:t>
                </a:r>
                <a:r>
                  <a:rPr lang="zh-CN" altLang="en-US" b="1" dirty="0"/>
                  <a:t>更多例子</a:t>
                </a:r>
              </a:p>
              <a:p>
                <a:r>
                  <a:rPr lang="zh-CN" altLang="en-US" dirty="0"/>
                  <a:t>在 </a:t>
                </a:r>
                <a:r>
                  <a:rPr lang="en-US" altLang="zh-CN" dirty="0"/>
                  <a:t>3</a:t>
                </a:r>
                <a:r>
                  <a:rPr lang="en-US" dirty="0"/>
                  <a:t>D </a:t>
                </a:r>
                <a:r>
                  <a:rPr lang="zh-CN" altLang="en-US" dirty="0"/>
                  <a:t>图里：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𝐸</m:t>
                    </m:r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father</m:t>
                        </m:r>
                      </m:e>
                    </m:d>
                    <m:r>
                      <a:rPr lang="ar-AE" sz="1200" b="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−</m:t>
                    </m:r>
                    <m:r>
                      <a:rPr lang="ar-AE" sz="1200" b="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𝐸</m:t>
                    </m:r>
                    <m:d>
                      <m:dPr>
                        <m:ctrlPr>
                          <a:rPr lang="ar-AE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mother</m:t>
                        </m:r>
                      </m:e>
                    </m:d>
                    <m:r>
                      <a:rPr lang="ar-AE" sz="1200" b="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≈</m:t>
                    </m:r>
                    <m:r>
                      <a:rPr lang="ar-AE" sz="1200" b="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𝐸</m:t>
                    </m:r>
                    <m:d>
                      <m:dPr>
                        <m:ctrlPr>
                          <a:rPr lang="ar-AE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man</m:t>
                        </m:r>
                      </m:e>
                    </m:d>
                    <m:r>
                      <a:rPr lang="ar-AE" sz="1200" b="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−</m:t>
                    </m:r>
                    <m:r>
                      <a:rPr lang="ar-AE" sz="1200" b="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𝐸</m:t>
                    </m:r>
                    <m:d>
                      <m:dPr>
                        <m:ctrlPr>
                          <a:rPr lang="ar-AE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woman</m:t>
                        </m:r>
                      </m:e>
                    </m:d>
                  </m:oMath>
                </a14:m>
                <a:r>
                  <a:rPr lang="ar-AE" dirty="0"/>
                  <a:t>。</a:t>
                </a:r>
                <a:br>
                  <a:rPr lang="ar-AE" dirty="0"/>
                </a:br>
                <a:r>
                  <a:rPr lang="zh-CN" altLang="en-US" dirty="0"/>
                  <a:t>也就是说，“父亲和母亲的关系”≈“男人和女人的关系”。</a:t>
                </a:r>
              </a:p>
              <a:p>
                <a:br>
                  <a:rPr lang="zh-CN" altLang="en-US" dirty="0"/>
                </a:br>
                <a:endParaRPr lang="zh-CN" altLang="en-US" dirty="0"/>
              </a:p>
              <a:p>
                <a:r>
                  <a:rPr lang="en-US" dirty="0"/>
                  <a:t>✅ </a:t>
                </a:r>
                <a:r>
                  <a:rPr lang="zh-CN" altLang="en-US" b="1" dirty="0"/>
                  <a:t>总结</a:t>
                </a:r>
                <a:br>
                  <a:rPr lang="zh-CN" altLang="en-US" dirty="0"/>
                </a:br>
                <a:r>
                  <a:rPr lang="zh-CN" altLang="en-US" dirty="0"/>
                  <a:t>通过这种方式，向量不仅能表示单词，还能通过加减操作来“变换”词义。例如：</a:t>
                </a:r>
              </a:p>
              <a:p>
                <a:r>
                  <a:rPr lang="en-US" dirty="0"/>
                  <a:t>King - Man + Woman ≈ Queen</a:t>
                </a:r>
              </a:p>
              <a:p>
                <a:r>
                  <a:rPr lang="en-US" dirty="0"/>
                  <a:t>Paris - France + Italy ≈ Rome</a:t>
                </a:r>
              </a:p>
              <a:p>
                <a:r>
                  <a:rPr lang="zh-CN" altLang="en-US" dirty="0"/>
                  <a:t>这就是 </a:t>
                </a:r>
                <a:r>
                  <a:rPr lang="zh-CN" altLang="en-US" b="1" dirty="0"/>
                  <a:t>词向量能捕捉语义关系</a:t>
                </a:r>
                <a:r>
                  <a:rPr lang="zh-CN" altLang="en-US" dirty="0"/>
                  <a:t> 的核心思想。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这张图解释的是 </a:t>
                </a:r>
                <a:r>
                  <a:rPr lang="zh-CN" altLang="en-US" b="1" dirty="0"/>
                  <a:t>词向量 </a:t>
                </a:r>
                <a:r>
                  <a:rPr lang="en-US" altLang="zh-CN" b="1" dirty="0"/>
                  <a:t>(</a:t>
                </a:r>
                <a:r>
                  <a:rPr lang="en-US" b="1" dirty="0"/>
                  <a:t>word embeddings) </a:t>
                </a:r>
                <a:r>
                  <a:rPr lang="zh-CN" altLang="en-US" b="1" dirty="0"/>
                  <a:t>如何通过向量变换来表达词义的变化</a:t>
                </a:r>
                <a:r>
                  <a:rPr lang="zh-CN" altLang="en-US" dirty="0"/>
                  <a:t>。我来分步骤说明：</a:t>
                </a:r>
              </a:p>
              <a:p>
                <a:br>
                  <a:rPr lang="zh-CN" altLang="en-US" dirty="0"/>
                </a:br>
                <a:endParaRPr lang="zh-CN" altLang="en-US" dirty="0"/>
              </a:p>
              <a:p>
                <a:r>
                  <a:rPr lang="en-US" altLang="zh-CN" b="1" dirty="0"/>
                  <a:t>1. </a:t>
                </a:r>
                <a:r>
                  <a:rPr lang="zh-CN" altLang="en-US" b="1" dirty="0"/>
                  <a:t>向量可以表示词的意义</a:t>
                </a:r>
              </a:p>
              <a:p>
                <a:r>
                  <a:rPr lang="zh-CN" altLang="en-US" dirty="0"/>
                  <a:t>每一个词（如 </a:t>
                </a:r>
                <a:r>
                  <a:rPr lang="en-US" i="1" dirty="0" err="1"/>
                  <a:t>king</a:t>
                </a:r>
                <a:r>
                  <a:rPr lang="en-US" dirty="0" err="1"/>
                  <a:t>、</a:t>
                </a:r>
                <a:r>
                  <a:rPr lang="en-US" i="1" dirty="0" err="1"/>
                  <a:t>queen</a:t>
                </a:r>
                <a:r>
                  <a:rPr lang="en-US" dirty="0" err="1"/>
                  <a:t>、</a:t>
                </a:r>
                <a:r>
                  <a:rPr lang="en-US" i="1" dirty="0" err="1"/>
                  <a:t>man</a:t>
                </a:r>
                <a:r>
                  <a:rPr lang="en-US" dirty="0" err="1"/>
                  <a:t>、</a:t>
                </a:r>
                <a:r>
                  <a:rPr lang="en-US" i="1" dirty="0" err="1"/>
                  <a:t>woman</a:t>
                </a:r>
                <a:r>
                  <a:rPr lang="en-US" dirty="0"/>
                  <a:t>）</a:t>
                </a:r>
                <a:r>
                  <a:rPr lang="zh-CN" altLang="en-US" dirty="0"/>
                  <a:t>都可以在一个高维空间中表示为一个向量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𝐸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"word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)</a:t>
                </a:r>
                <a:r>
                  <a:rPr lang="ar-AE" dirty="0"/>
                  <a:t>。</a:t>
                </a:r>
              </a:p>
              <a:p>
                <a:r>
                  <a:rPr lang="zh-CN" altLang="en-US" dirty="0"/>
                  <a:t>这些向量不是随意的，而是通过语料库训练出来的，能捕捉语义关系。</a:t>
                </a:r>
              </a:p>
              <a:p>
                <a:br>
                  <a:rPr lang="zh-CN" altLang="en-US" dirty="0"/>
                </a:br>
                <a:endParaRPr lang="zh-CN" altLang="en-US" dirty="0"/>
              </a:p>
              <a:p>
                <a:r>
                  <a:rPr lang="en-US" altLang="zh-CN" b="1" dirty="0"/>
                  <a:t>2. </a:t>
                </a:r>
                <a:r>
                  <a:rPr lang="zh-CN" altLang="en-US" b="1" dirty="0"/>
                  <a:t>向量可以相互变换</a:t>
                </a:r>
              </a:p>
              <a:p>
                <a:r>
                  <a:rPr lang="zh-CN" altLang="en-US" dirty="0"/>
                  <a:t>向量之间的差值可以表示某种语义上的关系。</a:t>
                </a:r>
              </a:p>
              <a:p>
                <a:r>
                  <a:rPr lang="zh-CN" altLang="en-US" dirty="0"/>
                  <a:t>例如，“性别”可以看作一个方向（</a:t>
                </a:r>
                <a:r>
                  <a:rPr lang="en-US" dirty="0"/>
                  <a:t>man ↔ woman, king ↔ queen），</a:t>
                </a:r>
                <a:r>
                  <a:rPr lang="zh-CN" altLang="en-US" dirty="0"/>
                  <a:t>而“政治等级”可以看作另一个方向（</a:t>
                </a:r>
                <a:r>
                  <a:rPr lang="en-US" dirty="0"/>
                  <a:t>king ↔ queen）。</a:t>
                </a:r>
              </a:p>
              <a:p>
                <a:br>
                  <a:rPr lang="en-US" dirty="0"/>
                </a:br>
                <a:endParaRPr lang="en-US" dirty="0"/>
              </a:p>
              <a:p>
                <a:r>
                  <a:rPr lang="en-US" b="1" dirty="0"/>
                  <a:t>3. </a:t>
                </a:r>
                <a:r>
                  <a:rPr lang="zh-CN" altLang="en-US" b="1" dirty="0"/>
                  <a:t>举例：</a:t>
                </a:r>
                <a:r>
                  <a:rPr lang="en-US" b="1" dirty="0"/>
                  <a:t>Queen → King</a:t>
                </a:r>
              </a:p>
              <a:p>
                <a:r>
                  <a:rPr lang="zh-CN" altLang="en-US" dirty="0"/>
                  <a:t>图中展示：</a:t>
                </a:r>
              </a:p>
              <a:p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𝐸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"Queen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)+[1ⓜ,0ⓜ,0]=𝐸(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"King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)</a:t>
                </a:r>
                <a:endParaRPr lang="ar-AE" b="0" dirty="0"/>
              </a:p>
              <a:p>
                <a:r>
                  <a:rPr lang="zh-CN" altLang="en-US" dirty="0"/>
                  <a:t>这里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[1ⓜ,0ⓜ,0]</a:t>
                </a:r>
                <a:r>
                  <a:rPr lang="zh-CN" altLang="en-US" dirty="0"/>
                  <a:t>就是表示“性别”方向的向量（把女性转成男性）。</a:t>
                </a:r>
              </a:p>
              <a:p>
                <a:r>
                  <a:rPr lang="en-US" dirty="0"/>
                  <a:t>Queen + “</a:t>
                </a:r>
                <a:r>
                  <a:rPr lang="zh-CN" altLang="en-US" dirty="0"/>
                  <a:t>男性方向” </a:t>
                </a:r>
                <a:r>
                  <a:rPr lang="en-US" altLang="zh-CN" dirty="0"/>
                  <a:t>= </a:t>
                </a:r>
                <a:r>
                  <a:rPr lang="en-US" dirty="0"/>
                  <a:t>King</a:t>
                </a:r>
              </a:p>
              <a:p>
                <a:r>
                  <a:rPr lang="zh-CN" altLang="en-US" dirty="0"/>
                  <a:t>类似地，</a:t>
                </a:r>
                <a:r>
                  <a:rPr lang="en-US" dirty="0"/>
                  <a:t>Woman + “</a:t>
                </a:r>
                <a:r>
                  <a:rPr lang="zh-CN" altLang="en-US" dirty="0"/>
                  <a:t>男性方向” </a:t>
                </a:r>
                <a:r>
                  <a:rPr lang="en-US" altLang="zh-CN" dirty="0"/>
                  <a:t>= </a:t>
                </a:r>
                <a:r>
                  <a:rPr lang="en-US" dirty="0"/>
                  <a:t>Man。</a:t>
                </a:r>
              </a:p>
              <a:p>
                <a:br>
                  <a:rPr lang="en-US" dirty="0"/>
                </a:br>
                <a:endParaRPr lang="en-US" dirty="0"/>
              </a:p>
              <a:p>
                <a:r>
                  <a:rPr lang="en-US" b="1" dirty="0"/>
                  <a:t>4. </a:t>
                </a:r>
                <a:r>
                  <a:rPr lang="zh-CN" altLang="en-US" b="1" dirty="0"/>
                  <a:t>更多例子</a:t>
                </a:r>
              </a:p>
              <a:p>
                <a:r>
                  <a:rPr lang="zh-CN" altLang="en-US" dirty="0"/>
                  <a:t>在 </a:t>
                </a:r>
                <a:r>
                  <a:rPr lang="en-US" altLang="zh-CN" dirty="0"/>
                  <a:t>3</a:t>
                </a:r>
                <a:r>
                  <a:rPr lang="en-US" dirty="0"/>
                  <a:t>D </a:t>
                </a:r>
                <a:r>
                  <a:rPr lang="zh-CN" altLang="en-US" dirty="0"/>
                  <a:t>图里：</a:t>
                </a:r>
              </a:p>
              <a:p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𝐸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"father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)−𝐸(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"mother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)≈𝐸(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"man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)−𝐸(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"woman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)</a:t>
                </a:r>
                <a:r>
                  <a:rPr lang="ar-AE" dirty="0"/>
                  <a:t>。</a:t>
                </a:r>
                <a:br>
                  <a:rPr lang="ar-AE" dirty="0"/>
                </a:br>
                <a:r>
                  <a:rPr lang="zh-CN" altLang="en-US" dirty="0"/>
                  <a:t>也就是说，“父亲和母亲的关系”≈“男人和女人的关系”。</a:t>
                </a:r>
              </a:p>
              <a:p>
                <a:br>
                  <a:rPr lang="zh-CN" altLang="en-US" dirty="0"/>
                </a:br>
                <a:endParaRPr lang="zh-CN" altLang="en-US" dirty="0"/>
              </a:p>
              <a:p>
                <a:r>
                  <a:rPr lang="en-US" dirty="0"/>
                  <a:t>✅ </a:t>
                </a:r>
                <a:r>
                  <a:rPr lang="zh-CN" altLang="en-US" b="1" dirty="0"/>
                  <a:t>总结</a:t>
                </a:r>
                <a:br>
                  <a:rPr lang="zh-CN" altLang="en-US" dirty="0"/>
                </a:br>
                <a:r>
                  <a:rPr lang="zh-CN" altLang="en-US" dirty="0"/>
                  <a:t>通过这种方式，向量不仅能表示单词，还能通过加减操作来“变换”词义。例如：</a:t>
                </a:r>
              </a:p>
              <a:p>
                <a:r>
                  <a:rPr lang="en-US" dirty="0"/>
                  <a:t>King - Man + Woman ≈ Queen</a:t>
                </a:r>
              </a:p>
              <a:p>
                <a:r>
                  <a:rPr lang="en-US" dirty="0"/>
                  <a:t>Paris - France + Italy ≈ Rome</a:t>
                </a:r>
              </a:p>
              <a:p>
                <a:r>
                  <a:rPr lang="zh-CN" altLang="en-US" dirty="0"/>
                  <a:t>这就是 </a:t>
                </a:r>
                <a:r>
                  <a:rPr lang="zh-CN" altLang="en-US" b="1" dirty="0"/>
                  <a:t>词向量能捕捉语义关系</a:t>
                </a:r>
                <a:r>
                  <a:rPr lang="zh-CN" altLang="en-US" dirty="0"/>
                  <a:t> 的核心思想。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28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向量变换的用法</a:t>
                </a:r>
              </a:p>
              <a:p>
                <a:r>
                  <a:rPr lang="zh-CN" altLang="en-US" b="1" dirty="0"/>
                  <a:t>变换</a:t>
                </a:r>
                <a:r>
                  <a:rPr lang="zh-CN" altLang="en-US" dirty="0"/>
                  <a:t>词向量表示，使其适应</a:t>
                </a:r>
                <a:r>
                  <a:rPr lang="zh-CN" altLang="en-US" b="1" dirty="0"/>
                  <a:t>不同的语境</a:t>
                </a:r>
                <a:br>
                  <a:rPr lang="zh-CN" altLang="en-US" dirty="0"/>
                </a:br>
                <a:r>
                  <a:rPr lang="zh-CN" altLang="en-US" dirty="0"/>
                  <a:t>（例如 </a:t>
                </a:r>
                <a:r>
                  <a:rPr lang="en-US" i="1" dirty="0"/>
                  <a:t>bank</a:t>
                </a:r>
                <a:r>
                  <a:rPr lang="en-US" dirty="0"/>
                  <a:t> </a:t>
                </a:r>
                <a:r>
                  <a:rPr lang="zh-CN" altLang="en-US" dirty="0"/>
                  <a:t>表示金融机构 </a:t>
                </a:r>
                <a:r>
                  <a:rPr lang="en-US" dirty="0"/>
                  <a:t>vs </a:t>
                </a:r>
                <a:r>
                  <a:rPr lang="en-US" i="1" dirty="0"/>
                  <a:t>bank</a:t>
                </a:r>
                <a:r>
                  <a:rPr lang="en-US" dirty="0"/>
                  <a:t> </a:t>
                </a:r>
                <a:r>
                  <a:rPr lang="zh-CN" altLang="en-US" dirty="0"/>
                  <a:t>表示河岸）</a:t>
                </a:r>
              </a:p>
              <a:p>
                <a:r>
                  <a:rPr lang="zh-CN" altLang="en-US" b="1" dirty="0"/>
                  <a:t>变换</a:t>
                </a:r>
                <a:r>
                  <a:rPr lang="zh-CN" altLang="en-US" dirty="0"/>
                  <a:t>词向量表示，使其转化为</a:t>
                </a:r>
                <a:r>
                  <a:rPr lang="zh-CN" altLang="en-US" b="1" dirty="0"/>
                  <a:t>不同的语言</a:t>
                </a:r>
                <a:br>
                  <a:rPr lang="zh-CN" altLang="en-US" dirty="0"/>
                </a:br>
                <a:r>
                  <a:rPr lang="zh-CN" altLang="en-US" dirty="0"/>
                  <a:t>（例如翻译任务中：</a:t>
                </a:r>
                <a:r>
                  <a:rPr lang="en-US" i="1" dirty="0"/>
                  <a:t>Hello</a:t>
                </a:r>
                <a:r>
                  <a:rPr lang="en-US" dirty="0"/>
                  <a:t> → </a:t>
                </a:r>
                <a:r>
                  <a:rPr lang="en-US" i="1" dirty="0"/>
                  <a:t>Bonjour</a:t>
                </a:r>
                <a:r>
                  <a:rPr lang="en-US" dirty="0"/>
                  <a:t>）</a:t>
                </a:r>
              </a:p>
              <a:p>
                <a:r>
                  <a:rPr lang="zh-CN" altLang="en-US" b="1" dirty="0"/>
                  <a:t>变换</a:t>
                </a:r>
                <a:r>
                  <a:rPr lang="zh-CN" altLang="en-US" dirty="0"/>
                  <a:t>以给词向量添加</a:t>
                </a:r>
                <a:r>
                  <a:rPr lang="zh-CN" altLang="en-US" b="1" dirty="0"/>
                  <a:t>新的特征</a:t>
                </a:r>
                <a:br>
                  <a:rPr lang="zh-CN" altLang="en-US" dirty="0"/>
                </a:br>
                <a:r>
                  <a:rPr lang="zh-CN" altLang="en-US" dirty="0"/>
                  <a:t>例子：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b="0"/>
                        <m:t>复数变换</m:t>
                      </m:r>
                      <m:r>
                        <a:rPr lang="en-US" altLang="zh-CN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</m:t>
                      </m:r>
                      <m:r>
                        <a:rPr lang="zh-CN" altLang="en-US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𝐸</m:t>
                      </m:r>
                      <m:d>
                        <m:d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cats</m:t>
                          </m:r>
                        </m:e>
                      </m:d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−</m:t>
                      </m:r>
                      <m:r>
                        <a:rPr lang="ar-AE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𝐸</m:t>
                      </m:r>
                      <m:d>
                        <m:d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cat</m:t>
                          </m:r>
                        </m:e>
                      </m:d>
                    </m:oMath>
                  </m:oMathPara>
                </a14:m>
                <a:endParaRPr lang="ar-AE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2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𝐸</m:t>
                      </m:r>
                      <m:d>
                        <m:d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student</m:t>
                          </m:r>
                        </m:e>
                      </m:d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复数变换</m:t>
                      </m:r>
                      <m:r>
                        <a:rPr lang="en-US" altLang="zh-CN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</m:t>
                      </m:r>
                      <m:r>
                        <a:rPr lang="zh-CN" altLang="en-US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𝐸</m:t>
                      </m:r>
                      <m:d>
                        <m:d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students</m:t>
                          </m:r>
                        </m:e>
                      </m:d>
                    </m:oMath>
                  </m:oMathPara>
                </a14:m>
                <a:endParaRPr lang="ar-AE" b="0" dirty="0"/>
              </a:p>
              <a:p>
                <a:br>
                  <a:rPr lang="ar-AE" dirty="0"/>
                </a:br>
                <a:endParaRPr lang="ar-AE" dirty="0"/>
              </a:p>
              <a:p>
                <a:r>
                  <a:rPr lang="zh-CN" altLang="en-US" dirty="0"/>
                  <a:t>右下角的图说明：同一个单词 </a:t>
                </a:r>
                <a:r>
                  <a:rPr lang="en-US" i="1" dirty="0"/>
                  <a:t>bank</a:t>
                </a:r>
                <a:r>
                  <a:rPr lang="en-US" dirty="0"/>
                  <a:t> </a:t>
                </a:r>
                <a:r>
                  <a:rPr lang="zh-CN" altLang="en-US" dirty="0"/>
                  <a:t>在不同语境下（“河岸” </a:t>
                </a:r>
                <a:r>
                  <a:rPr lang="en-US" dirty="0"/>
                  <a:t>vs “</a:t>
                </a:r>
                <a:r>
                  <a:rPr lang="zh-CN" altLang="en-US" dirty="0"/>
                  <a:t>银行”）有不同的向量表示。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向量变换的用法</a:t>
                </a:r>
              </a:p>
              <a:p>
                <a:r>
                  <a:rPr lang="zh-CN" altLang="en-US" b="1" dirty="0"/>
                  <a:t>变换</a:t>
                </a:r>
                <a:r>
                  <a:rPr lang="zh-CN" altLang="en-US" dirty="0"/>
                  <a:t>词向量表示，使其适应</a:t>
                </a:r>
                <a:r>
                  <a:rPr lang="zh-CN" altLang="en-US" b="1" dirty="0"/>
                  <a:t>不同的语境</a:t>
                </a:r>
                <a:br>
                  <a:rPr lang="zh-CN" altLang="en-US" dirty="0"/>
                </a:br>
                <a:r>
                  <a:rPr lang="zh-CN" altLang="en-US" dirty="0"/>
                  <a:t>（例如 </a:t>
                </a:r>
                <a:r>
                  <a:rPr lang="en-US" i="1" dirty="0"/>
                  <a:t>bank</a:t>
                </a:r>
                <a:r>
                  <a:rPr lang="en-US" dirty="0"/>
                  <a:t> </a:t>
                </a:r>
                <a:r>
                  <a:rPr lang="zh-CN" altLang="en-US" dirty="0"/>
                  <a:t>表示金融机构 </a:t>
                </a:r>
                <a:r>
                  <a:rPr lang="en-US" dirty="0"/>
                  <a:t>vs </a:t>
                </a:r>
                <a:r>
                  <a:rPr lang="en-US" i="1" dirty="0"/>
                  <a:t>bank</a:t>
                </a:r>
                <a:r>
                  <a:rPr lang="en-US" dirty="0"/>
                  <a:t> </a:t>
                </a:r>
                <a:r>
                  <a:rPr lang="zh-CN" altLang="en-US" dirty="0"/>
                  <a:t>表示河岸）</a:t>
                </a:r>
              </a:p>
              <a:p>
                <a:r>
                  <a:rPr lang="zh-CN" altLang="en-US" b="1" dirty="0"/>
                  <a:t>变换</a:t>
                </a:r>
                <a:r>
                  <a:rPr lang="zh-CN" altLang="en-US" dirty="0"/>
                  <a:t>词向量表示，使其转化为</a:t>
                </a:r>
                <a:r>
                  <a:rPr lang="zh-CN" altLang="en-US" b="1" dirty="0"/>
                  <a:t>不同的语言</a:t>
                </a:r>
                <a:br>
                  <a:rPr lang="zh-CN" altLang="en-US" dirty="0"/>
                </a:br>
                <a:r>
                  <a:rPr lang="zh-CN" altLang="en-US" dirty="0"/>
                  <a:t>（例如翻译任务中：</a:t>
                </a:r>
                <a:r>
                  <a:rPr lang="en-US" i="1" dirty="0"/>
                  <a:t>Hello</a:t>
                </a:r>
                <a:r>
                  <a:rPr lang="en-US" dirty="0"/>
                  <a:t> → </a:t>
                </a:r>
                <a:r>
                  <a:rPr lang="en-US" i="1" dirty="0"/>
                  <a:t>Bonjour</a:t>
                </a:r>
                <a:r>
                  <a:rPr lang="en-US" dirty="0"/>
                  <a:t>）</a:t>
                </a:r>
              </a:p>
              <a:p>
                <a:r>
                  <a:rPr lang="zh-CN" altLang="en-US" b="1" dirty="0"/>
                  <a:t>变换</a:t>
                </a:r>
                <a:r>
                  <a:rPr lang="zh-CN" altLang="en-US" dirty="0"/>
                  <a:t>以给词向量添加</a:t>
                </a:r>
                <a:r>
                  <a:rPr lang="zh-CN" altLang="en-US" b="1" dirty="0"/>
                  <a:t>新的特征</a:t>
                </a:r>
                <a:br>
                  <a:rPr lang="zh-CN" altLang="en-US" dirty="0"/>
                </a:br>
                <a:r>
                  <a:rPr lang="zh-CN" altLang="en-US" dirty="0"/>
                  <a:t>例子：</a:t>
                </a:r>
              </a:p>
              <a:p>
                <a:r>
                  <a:rPr lang="zh-CN" altLang="en-US" b="0" i="0">
                    <a:latin typeface="Cambria Math" panose="02040503050406030204" pitchFamily="18" charset="0"/>
                  </a:rPr>
                  <a:t>"复数变换</a:t>
                </a:r>
                <a:r>
                  <a:rPr lang="en-US" altLang="zh-CN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"=</a:t>
                </a:r>
                <a:r>
                  <a:rPr lang="zh-CN" alt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𝐸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"cats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)−𝐸(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"cat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)</a:t>
                </a:r>
                <a:endParaRPr lang="ar-AE" b="0" dirty="0"/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𝐸(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"student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)+</a:t>
                </a:r>
                <a:r>
                  <a:rPr lang="zh-CN" altLang="en-US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"复数变换</a:t>
                </a:r>
                <a:r>
                  <a:rPr lang="en-US" altLang="zh-CN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"=</a:t>
                </a:r>
                <a:r>
                  <a:rPr lang="zh-CN" alt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𝐸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"students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)</a:t>
                </a:r>
                <a:endParaRPr lang="ar-AE" b="0" dirty="0"/>
              </a:p>
              <a:p>
                <a:br>
                  <a:rPr lang="ar-AE" dirty="0"/>
                </a:br>
                <a:endParaRPr lang="ar-AE" dirty="0"/>
              </a:p>
              <a:p>
                <a:r>
                  <a:rPr lang="zh-CN" altLang="en-US" dirty="0"/>
                  <a:t>右下角的图说明：同一个单词 </a:t>
                </a:r>
                <a:r>
                  <a:rPr lang="en-US" i="1" dirty="0"/>
                  <a:t>bank</a:t>
                </a:r>
                <a:r>
                  <a:rPr lang="en-US" dirty="0"/>
                  <a:t> </a:t>
                </a:r>
                <a:r>
                  <a:rPr lang="zh-CN" altLang="en-US" dirty="0"/>
                  <a:t>在不同语境下（“河岸” </a:t>
                </a:r>
                <a:r>
                  <a:rPr lang="en-US" dirty="0"/>
                  <a:t>vs “</a:t>
                </a:r>
                <a:r>
                  <a:rPr lang="zh-CN" altLang="en-US" dirty="0"/>
                  <a:t>银行”）有不同的向量表示。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67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defRPr sz="1100" b="1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02756" indent="-270291" defTabSz="914485" eaLnBrk="0" hangingPunct="0">
              <a:defRPr sz="11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2pPr>
            <a:lvl3pPr marL="1081164" indent="-216233" defTabSz="914485" eaLnBrk="0" hangingPunct="0">
              <a:defRPr sz="11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3pPr>
            <a:lvl4pPr marL="1513629" indent="-216233" defTabSz="914485" eaLnBrk="0" hangingPunct="0">
              <a:defRPr sz="11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4pPr>
            <a:lvl5pPr marL="1946095" indent="-216233" defTabSz="914485" eaLnBrk="0" hangingPunct="0">
              <a:defRPr sz="11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5pPr>
            <a:lvl6pPr marL="2378560" indent="-216233" algn="ctr" defTabSz="914485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6pPr>
            <a:lvl7pPr marL="2811026" indent="-216233" algn="ctr" defTabSz="914485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7pPr>
            <a:lvl8pPr marL="3243491" indent="-216233" algn="ctr" defTabSz="914485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8pPr>
            <a:lvl9pPr marL="3675957" indent="-216233" algn="ctr" defTabSz="914485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DF9E6D0-DA62-F54A-916F-2A88B954CE98}" type="slidenum">
              <a:rPr lang="en-US" sz="1200" b="0">
                <a:solidFill>
                  <a:schemeClr val="bg1"/>
                </a:solidFill>
              </a:rPr>
              <a:pPr eaLnBrk="1" hangingPunct="1"/>
              <a:t>18</a:t>
            </a:fld>
            <a:endParaRPr lang="en-US" sz="1200" b="0">
              <a:solidFill>
                <a:schemeClr val="bg1"/>
              </a:solidFill>
            </a:endParaRPr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874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90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87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81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33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33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44776">
              <a:spcBef>
                <a:spcPts val="7"/>
              </a:spcBef>
            </a:pPr>
            <a:fld id="{81D60167-4931-47E6-BA6A-407CBD079E47}" type="slidenum">
              <a:rPr lang="en-US" spc="-67" smtClean="0"/>
              <a:pPr marL="144776">
                <a:spcBef>
                  <a:spcPts val="7"/>
                </a:spcBef>
              </a:pPr>
              <a:t>‹#›</a:t>
            </a:fld>
            <a:endParaRPr lang="en-US" spc="-67" dirty="0"/>
          </a:p>
        </p:txBody>
      </p:sp>
    </p:spTree>
    <p:extLst>
      <p:ext uri="{BB962C8B-B14F-4D97-AF65-F5344CB8AC3E}">
        <p14:creationId xmlns:p14="http://schemas.microsoft.com/office/powerpoint/2010/main" val="871868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shen.haoq@northeastern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Advanced Techniques with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Large Language Models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4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r>
              <a:rPr lang="en-US" dirty="0"/>
              <a:t>Multidisciplinary Graduate Engineering Department</a:t>
            </a:r>
          </a:p>
          <a:p>
            <a:endParaRPr lang="en-US" dirty="0"/>
          </a:p>
          <a:p>
            <a:r>
              <a:rPr lang="en-US" sz="2000" dirty="0"/>
              <a:t>INFO 7374 – Fall 2025</a:t>
            </a:r>
          </a:p>
          <a:p>
            <a:r>
              <a:rPr lang="en-US" sz="2000" dirty="0"/>
              <a:t>Instructor: 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2206913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EDDD-7532-F125-71B9-FFDEBC5A3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Vectors -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E22B2-866D-7490-CD5C-4C3AFDDFD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Transform</a:t>
            </a:r>
            <a:r>
              <a:rPr lang="en-US" sz="2600" dirty="0"/>
              <a:t> vector representation of a word in </a:t>
            </a:r>
            <a:r>
              <a:rPr lang="en-US" sz="2600" dirty="0">
                <a:solidFill>
                  <a:srgbClr val="C00000"/>
                </a:solidFill>
              </a:rPr>
              <a:t>different contexts</a:t>
            </a:r>
            <a:r>
              <a:rPr lang="en-US" sz="2600" dirty="0"/>
              <a:t> (e.g., bank as financial institution vs bank as land alongside a river)</a:t>
            </a:r>
          </a:p>
          <a:p>
            <a:r>
              <a:rPr lang="en-US" sz="2600" dirty="0">
                <a:solidFill>
                  <a:srgbClr val="C00000"/>
                </a:solidFill>
              </a:rPr>
              <a:t>Transform</a:t>
            </a:r>
            <a:r>
              <a:rPr lang="en-US" sz="2600" dirty="0"/>
              <a:t> vector representation of a word to a </a:t>
            </a:r>
            <a:r>
              <a:rPr lang="en-US" sz="2600" dirty="0">
                <a:solidFill>
                  <a:srgbClr val="C00000"/>
                </a:solidFill>
              </a:rPr>
              <a:t>different languages</a:t>
            </a:r>
            <a:r>
              <a:rPr lang="en-US" sz="2600" dirty="0"/>
              <a:t> in translation tasks (e.g., Hello to Bonjour)</a:t>
            </a:r>
          </a:p>
          <a:p>
            <a:r>
              <a:rPr lang="en-US" sz="2600" dirty="0">
                <a:solidFill>
                  <a:srgbClr val="C00000"/>
                </a:solidFill>
              </a:rPr>
              <a:t>Transform </a:t>
            </a:r>
            <a:r>
              <a:rPr lang="en-US" sz="2600" dirty="0"/>
              <a:t>to add </a:t>
            </a:r>
            <a:r>
              <a:rPr lang="en-US" sz="2600" dirty="0">
                <a:solidFill>
                  <a:srgbClr val="C00000"/>
                </a:solidFill>
              </a:rPr>
              <a:t>new characteristic</a:t>
            </a:r>
            <a:r>
              <a:rPr lang="en-US" sz="2600" dirty="0"/>
              <a:t> to an embedding </a:t>
            </a:r>
          </a:p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err="1"/>
              <a:t>Plural_Transform</a:t>
            </a:r>
            <a:r>
              <a:rPr lang="en-US" sz="2600" dirty="0"/>
              <a:t> = E(cats)-E(cat)</a:t>
            </a:r>
          </a:p>
          <a:p>
            <a:pPr marL="0" indent="0">
              <a:buNone/>
            </a:pPr>
            <a:r>
              <a:rPr lang="en-US" sz="2600" dirty="0"/>
              <a:t> E(student) + </a:t>
            </a:r>
            <a:r>
              <a:rPr lang="en-US" sz="2600" dirty="0" err="1"/>
              <a:t>Plural_Transform</a:t>
            </a:r>
            <a:r>
              <a:rPr lang="en-US" sz="2600" dirty="0"/>
              <a:t> = E(students) </a:t>
            </a:r>
          </a:p>
          <a:p>
            <a:endParaRPr lang="en-US" sz="2600" dirty="0"/>
          </a:p>
          <a:p>
            <a:endParaRPr lang="en-US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25F3D3-7400-05C6-50A8-AE58040F2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685" y="3723652"/>
            <a:ext cx="2574590" cy="258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7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A4350-02B0-844D-02D7-9D47477BA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4" y="401914"/>
            <a:ext cx="10144327" cy="512961"/>
          </a:xfrm>
        </p:spPr>
        <p:txBody>
          <a:bodyPr>
            <a:noAutofit/>
          </a:bodyPr>
          <a:lstStyle/>
          <a:p>
            <a:r>
              <a:rPr lang="en-US" sz="4000" dirty="0"/>
              <a:t>Similarity in Vectors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9990E-C38E-CFD8-AE2C-EFEBF8056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797" y="1231662"/>
            <a:ext cx="11464203" cy="29134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1-The </a:t>
            </a:r>
            <a:r>
              <a:rPr lang="en-US" sz="2400" dirty="0">
                <a:solidFill>
                  <a:srgbClr val="C00000"/>
                </a:solidFill>
              </a:rPr>
              <a:t>dot product </a:t>
            </a:r>
            <a:r>
              <a:rPr lang="en-US" sz="2400" dirty="0"/>
              <a:t>of vectors provides a measure of their </a:t>
            </a:r>
            <a:r>
              <a:rPr lang="en-US" sz="2400" dirty="0">
                <a:solidFill>
                  <a:srgbClr val="C00000"/>
                </a:solidFill>
              </a:rPr>
              <a:t>alignment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magnitude:</a:t>
            </a:r>
            <a:endParaRPr lang="en-US" sz="2400" dirty="0"/>
          </a:p>
          <a:p>
            <a:r>
              <a:rPr lang="en-US" sz="2400" dirty="0"/>
              <a:t>If two vectors are in the </a:t>
            </a:r>
            <a:r>
              <a:rPr lang="en-US" sz="2400" dirty="0">
                <a:solidFill>
                  <a:srgbClr val="C00000"/>
                </a:solidFill>
              </a:rPr>
              <a:t>same </a:t>
            </a:r>
            <a:r>
              <a:rPr lang="en-US" sz="2400" dirty="0"/>
              <a:t>direction, their dot product is </a:t>
            </a:r>
            <a:r>
              <a:rPr lang="en-US" sz="2400" dirty="0">
                <a:solidFill>
                  <a:srgbClr val="C00000"/>
                </a:solidFill>
              </a:rPr>
              <a:t>positive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maximized</a:t>
            </a:r>
            <a:r>
              <a:rPr lang="en-US" sz="2400" dirty="0"/>
              <a:t>. </a:t>
            </a:r>
          </a:p>
          <a:p>
            <a:r>
              <a:rPr lang="en-US" sz="2400" dirty="0"/>
              <a:t>If two vectors are in </a:t>
            </a:r>
            <a:r>
              <a:rPr lang="en-US" sz="2400" dirty="0">
                <a:solidFill>
                  <a:srgbClr val="C00000"/>
                </a:solidFill>
              </a:rPr>
              <a:t>opposite</a:t>
            </a:r>
            <a:r>
              <a:rPr lang="en-US" sz="2400" dirty="0"/>
              <a:t> directions , their dot product is </a:t>
            </a:r>
            <a:r>
              <a:rPr lang="en-US" sz="2400" dirty="0">
                <a:solidFill>
                  <a:srgbClr val="C00000"/>
                </a:solidFill>
              </a:rPr>
              <a:t>negative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minimized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2- Cosine Similarity</a:t>
            </a:r>
            <a:r>
              <a:rPr lang="en-US" sz="2400" dirty="0"/>
              <a:t> (normalized dot product) can measure </a:t>
            </a:r>
            <a:r>
              <a:rPr lang="en-US" sz="2400" dirty="0">
                <a:solidFill>
                  <a:srgbClr val="C00000"/>
                </a:solidFill>
              </a:rPr>
              <a:t>similarity</a:t>
            </a:r>
            <a:r>
              <a:rPr lang="en-US" sz="2400" dirty="0"/>
              <a:t> of vectors (-1 to 1)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BB69C-2A8D-5352-7759-5082AE8BF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959" y="4011715"/>
            <a:ext cx="5281552" cy="25705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07F91A-40AF-AA72-B7D8-ED2FF95E5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975924"/>
            <a:ext cx="4905268" cy="2642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D72C86-8E71-F696-80CD-E89CF8030F98}"/>
              </a:ext>
            </a:extLst>
          </p:cNvPr>
          <p:cNvSpPr txBox="1"/>
          <p:nvPr/>
        </p:nvSpPr>
        <p:spPr>
          <a:xfrm>
            <a:off x="2305050" y="3429000"/>
            <a:ext cx="876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C00000"/>
                </a:solidFill>
              </a:rPr>
              <a:t>similarity</a:t>
            </a:r>
            <a:r>
              <a:rPr lang="en-US" sz="1800" dirty="0"/>
              <a:t> of word </a:t>
            </a:r>
            <a:r>
              <a:rPr lang="en-US" sz="1800" dirty="0">
                <a:solidFill>
                  <a:srgbClr val="C00000"/>
                </a:solidFill>
              </a:rPr>
              <a:t>vectors</a:t>
            </a:r>
            <a:r>
              <a:rPr lang="en-US" sz="1800" dirty="0"/>
              <a:t> indicates similarity of </a:t>
            </a:r>
            <a:r>
              <a:rPr lang="en-US" sz="1800" dirty="0">
                <a:solidFill>
                  <a:srgbClr val="C00000"/>
                </a:solidFill>
              </a:rPr>
              <a:t>meaning</a:t>
            </a:r>
            <a:r>
              <a:rPr lang="en-US" sz="1800" dirty="0"/>
              <a:t> (or some aspects) of words </a:t>
            </a:r>
          </a:p>
        </p:txBody>
      </p:sp>
    </p:spTree>
    <p:extLst>
      <p:ext uri="{BB962C8B-B14F-4D97-AF65-F5344CB8AC3E}">
        <p14:creationId xmlns:p14="http://schemas.microsoft.com/office/powerpoint/2010/main" val="1680597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3EE5-52B5-0D72-D94B-D76878D3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204" y="325714"/>
            <a:ext cx="10296727" cy="512961"/>
          </a:xfrm>
        </p:spPr>
        <p:txBody>
          <a:bodyPr>
            <a:noAutofit/>
          </a:bodyPr>
          <a:lstStyle/>
          <a:p>
            <a:r>
              <a:rPr lang="en-US" sz="4400" dirty="0"/>
              <a:t>Similarity</a:t>
            </a:r>
            <a:r>
              <a:rPr lang="en-US" dirty="0"/>
              <a:t> -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DDCA7-934F-9E71-4118-8FC1F666F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453" y="1082985"/>
            <a:ext cx="11273821" cy="258532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plural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vector</a:t>
            </a:r>
            <a:r>
              <a:rPr lang="en-US" dirty="0"/>
              <a:t> is more aligned with </a:t>
            </a:r>
            <a:r>
              <a:rPr lang="en-US" dirty="0">
                <a:solidFill>
                  <a:srgbClr val="C00000"/>
                </a:solidFill>
              </a:rPr>
              <a:t>plural words </a:t>
            </a:r>
            <a:r>
              <a:rPr lang="en-US" dirty="0"/>
              <a:t>rather than singular ones. </a:t>
            </a:r>
          </a:p>
          <a:p>
            <a:pPr marL="0" indent="0">
              <a:buNone/>
            </a:pPr>
            <a:r>
              <a:rPr lang="en-US" dirty="0"/>
              <a:t>Therefore, the result of dot product operation or Cosine similarity is </a:t>
            </a:r>
            <a:r>
              <a:rPr lang="en-US" dirty="0">
                <a:solidFill>
                  <a:srgbClr val="C00000"/>
                </a:solidFill>
              </a:rPr>
              <a:t>bigger</a:t>
            </a:r>
            <a:r>
              <a:rPr lang="en-US" dirty="0"/>
              <a:t> for </a:t>
            </a:r>
            <a:r>
              <a:rPr lang="en-US" dirty="0">
                <a:solidFill>
                  <a:srgbClr val="C00000"/>
                </a:solidFill>
              </a:rPr>
              <a:t>plural</a:t>
            </a:r>
            <a:r>
              <a:rPr lang="en-US" dirty="0"/>
              <a:t> words: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Plural_Vector</a:t>
            </a:r>
            <a:r>
              <a:rPr lang="en-US" dirty="0"/>
              <a:t> . E(</a:t>
            </a:r>
            <a:r>
              <a:rPr lang="en-US" b="1" dirty="0"/>
              <a:t>students</a:t>
            </a:r>
            <a:r>
              <a:rPr lang="en-US" dirty="0"/>
              <a:t>) </a:t>
            </a:r>
            <a:r>
              <a:rPr lang="en-US" dirty="0">
                <a:solidFill>
                  <a:srgbClr val="C00000"/>
                </a:solidFill>
              </a:rPr>
              <a:t>&gt;</a:t>
            </a:r>
            <a:r>
              <a:rPr lang="en-US" dirty="0"/>
              <a:t> </a:t>
            </a:r>
            <a:r>
              <a:rPr lang="en-US" dirty="0" err="1"/>
              <a:t>Plural_Vector</a:t>
            </a:r>
            <a:r>
              <a:rPr lang="en-US" dirty="0"/>
              <a:t> . E(</a:t>
            </a:r>
            <a:r>
              <a:rPr lang="en-US" b="1" dirty="0"/>
              <a:t>student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Cosine (</a:t>
            </a:r>
            <a:r>
              <a:rPr lang="en-US" dirty="0" err="1"/>
              <a:t>Plural_Vector</a:t>
            </a:r>
            <a:r>
              <a:rPr lang="en-US" dirty="0"/>
              <a:t>, E(</a:t>
            </a:r>
            <a:r>
              <a:rPr lang="en-US" b="1" dirty="0"/>
              <a:t>students</a:t>
            </a:r>
            <a:r>
              <a:rPr lang="en-US" dirty="0"/>
              <a:t>)) </a:t>
            </a:r>
            <a:r>
              <a:rPr lang="en-US" dirty="0">
                <a:solidFill>
                  <a:srgbClr val="C00000"/>
                </a:solidFill>
              </a:rPr>
              <a:t>&gt;</a:t>
            </a:r>
            <a:r>
              <a:rPr lang="en-US" dirty="0"/>
              <a:t> Cosine(</a:t>
            </a:r>
            <a:r>
              <a:rPr lang="en-US" dirty="0" err="1"/>
              <a:t>Plural_Vector</a:t>
            </a:r>
            <a:r>
              <a:rPr lang="en-US" dirty="0"/>
              <a:t>, E(</a:t>
            </a:r>
            <a:r>
              <a:rPr lang="en-US" b="1" dirty="0"/>
              <a:t>student</a:t>
            </a:r>
            <a:r>
              <a:rPr lang="en-US" dirty="0"/>
              <a:t>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6E9A6-DB03-2438-8AEA-D4D33C932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3622125"/>
            <a:ext cx="4918075" cy="3135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0CA2C9-703F-7FFF-AD0E-259AF03F6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434" y="3637674"/>
            <a:ext cx="3883566" cy="310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38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7BB5-8F07-B390-25B5-775888D42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44" y="232076"/>
            <a:ext cx="10325302" cy="512961"/>
          </a:xfrm>
        </p:spPr>
        <p:txBody>
          <a:bodyPr>
            <a:noAutofit/>
          </a:bodyPr>
          <a:lstStyle/>
          <a:p>
            <a:r>
              <a:rPr lang="en-US" sz="4000" dirty="0"/>
              <a:t>Relationships Between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6C9EC-5752-3FD6-9505-09240781C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0075" y="1000126"/>
            <a:ext cx="10991850" cy="2215991"/>
          </a:xfrm>
        </p:spPr>
        <p:txBody>
          <a:bodyPr>
            <a:normAutofit/>
          </a:bodyPr>
          <a:lstStyle/>
          <a:p>
            <a:r>
              <a:rPr lang="en-US" sz="2600" dirty="0"/>
              <a:t>Vectors can capture the </a:t>
            </a:r>
            <a:r>
              <a:rPr lang="en-US" sz="2600" dirty="0">
                <a:solidFill>
                  <a:srgbClr val="C00000"/>
                </a:solidFill>
              </a:rPr>
              <a:t>relationships</a:t>
            </a:r>
            <a:r>
              <a:rPr lang="en-US" sz="2600" dirty="0"/>
              <a:t> between different pieces of data.</a:t>
            </a:r>
          </a:p>
          <a:p>
            <a:r>
              <a:rPr lang="en-US" sz="2600" dirty="0"/>
              <a:t>Word that have </a:t>
            </a:r>
            <a:r>
              <a:rPr lang="en-US" sz="2600" dirty="0">
                <a:solidFill>
                  <a:srgbClr val="C00000"/>
                </a:solidFill>
              </a:rPr>
              <a:t>similar meanings </a:t>
            </a:r>
            <a:r>
              <a:rPr lang="en-US" sz="2600" dirty="0"/>
              <a:t>are represented by vectors that are </a:t>
            </a:r>
            <a:r>
              <a:rPr lang="en-US" sz="2600" dirty="0">
                <a:solidFill>
                  <a:srgbClr val="C00000"/>
                </a:solidFill>
              </a:rPr>
              <a:t>close to each other </a:t>
            </a:r>
            <a:r>
              <a:rPr lang="en-US" sz="2600" dirty="0"/>
              <a:t>in the vector space. </a:t>
            </a:r>
          </a:p>
          <a:p>
            <a:r>
              <a:rPr lang="en-US" sz="2600" dirty="0"/>
              <a:t>This spatial relationship encodes </a:t>
            </a:r>
            <a:r>
              <a:rPr lang="en-US" sz="2600" dirty="0">
                <a:solidFill>
                  <a:srgbClr val="C00000"/>
                </a:solidFill>
              </a:rPr>
              <a:t>semantic meaning</a:t>
            </a:r>
            <a:r>
              <a:rPr lang="en-US" sz="2600" dirty="0"/>
              <a:t>, which is useful for tasks like natural language processing (NLP).</a:t>
            </a:r>
          </a:p>
          <a:p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DE425-A0D8-21AE-FBB1-F5B050BCD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39" y="3295848"/>
            <a:ext cx="7635912" cy="33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24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19848-1A71-4336-BE8D-12E545E60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E12C307-C5D8-4857-E0BA-1678F3B8C9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816" y="305824"/>
            <a:ext cx="9994709" cy="688424"/>
          </a:xfrm>
          <a:prstGeom prst="rect">
            <a:avLst/>
          </a:prstGeom>
        </p:spPr>
        <p:txBody>
          <a:bodyPr vert="horz" wrap="square" lIns="0" tIns="112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lang="en-US" spc="-22" dirty="0"/>
              <a:t>Vectors in RNN</a:t>
            </a:r>
            <a:endParaRPr spc="-22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5FD5615-D4A5-E2AC-540E-9702918656D3}"/>
              </a:ext>
            </a:extLst>
          </p:cNvPr>
          <p:cNvSpPr txBox="1"/>
          <p:nvPr/>
        </p:nvSpPr>
        <p:spPr>
          <a:xfrm>
            <a:off x="591168" y="1334967"/>
            <a:ext cx="11162681" cy="300444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marR="57152" indent="-302575">
              <a:spcBef>
                <a:spcPts val="507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lang="en-US" sz="2600" spc="-18" dirty="0">
                <a:cs typeface="Calibri"/>
              </a:rPr>
              <a:t>The inputs are embeddings (</a:t>
            </a:r>
            <a:r>
              <a:rPr lang="en-US" sz="2600" spc="-18" dirty="0">
                <a:solidFill>
                  <a:srgbClr val="C00000"/>
                </a:solidFill>
                <a:cs typeface="Calibri"/>
              </a:rPr>
              <a:t>vectors</a:t>
            </a:r>
            <a:r>
              <a:rPr lang="en-US" sz="2600" spc="-18" dirty="0">
                <a:cs typeface="Calibri"/>
              </a:rPr>
              <a:t>) representing </a:t>
            </a:r>
            <a:r>
              <a:rPr lang="en-US" sz="2600" spc="-18" dirty="0">
                <a:solidFill>
                  <a:srgbClr val="C00000"/>
                </a:solidFill>
                <a:cs typeface="Calibri"/>
              </a:rPr>
              <a:t>tokens</a:t>
            </a:r>
          </a:p>
          <a:p>
            <a:pPr marL="313781" marR="57152" indent="-302575">
              <a:spcBef>
                <a:spcPts val="507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lang="en-US" sz="2600" spc="-18" dirty="0">
                <a:cs typeface="Calibri"/>
              </a:rPr>
              <a:t>At each step, an RNN </a:t>
            </a:r>
            <a:r>
              <a:rPr lang="en-US" sz="2600" spc="-18" dirty="0">
                <a:solidFill>
                  <a:srgbClr val="C00000"/>
                </a:solidFill>
                <a:cs typeface="Calibri"/>
              </a:rPr>
              <a:t>hidden state </a:t>
            </a:r>
            <a:r>
              <a:rPr lang="en-US" sz="2600" spc="-18" dirty="0">
                <a:cs typeface="Calibri"/>
              </a:rPr>
              <a:t>is a </a:t>
            </a:r>
            <a:r>
              <a:rPr lang="en-US" sz="2600" spc="-18" dirty="0">
                <a:solidFill>
                  <a:srgbClr val="C00000"/>
                </a:solidFill>
                <a:cs typeface="Calibri"/>
              </a:rPr>
              <a:t>vector</a:t>
            </a:r>
            <a:r>
              <a:rPr lang="en-US" sz="2600" spc="-18" dirty="0">
                <a:cs typeface="Calibri"/>
              </a:rPr>
              <a:t> that summarizes the input token at together with information from previous time steps</a:t>
            </a:r>
          </a:p>
          <a:p>
            <a:pPr marL="313781" marR="57152" indent="-302575">
              <a:spcBef>
                <a:spcPts val="507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lang="en-US" sz="2600" dirty="0"/>
              <a:t>In simple </a:t>
            </a:r>
            <a:r>
              <a:rPr lang="en-US" sz="2600" dirty="0">
                <a:solidFill>
                  <a:srgbClr val="C00000"/>
                </a:solidFill>
              </a:rPr>
              <a:t>encoder–decoder </a:t>
            </a:r>
            <a:r>
              <a:rPr lang="en-US" sz="2600" dirty="0"/>
              <a:t>RNN, </a:t>
            </a:r>
            <a:r>
              <a:rPr lang="en-US" sz="2600" spc="-18" dirty="0">
                <a:solidFill>
                  <a:srgbClr val="C00000"/>
                </a:solidFill>
                <a:cs typeface="Calibri"/>
              </a:rPr>
              <a:t>context vector </a:t>
            </a:r>
            <a:r>
              <a:rPr lang="en-US" sz="2600" spc="-18" dirty="0">
                <a:cs typeface="Calibri"/>
              </a:rPr>
              <a:t>is the last hidden state of encoder conveys information of tokens in encoder</a:t>
            </a:r>
          </a:p>
          <a:p>
            <a:pPr marL="313781" marR="57152" indent="-302575">
              <a:spcBef>
                <a:spcPts val="507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lang="en-US" sz="2600" dirty="0"/>
              <a:t>In RNN with </a:t>
            </a:r>
            <a:r>
              <a:rPr lang="en-US" sz="2600" dirty="0">
                <a:solidFill>
                  <a:srgbClr val="C00000"/>
                </a:solidFill>
              </a:rPr>
              <a:t>attention</a:t>
            </a:r>
            <a:r>
              <a:rPr lang="en-US" sz="2600" dirty="0"/>
              <a:t> mechanisms, there are </a:t>
            </a:r>
            <a:r>
              <a:rPr lang="en-US" sz="2600" dirty="0">
                <a:solidFill>
                  <a:srgbClr val="C00000"/>
                </a:solidFill>
              </a:rPr>
              <a:t>several context vectors </a:t>
            </a:r>
            <a:r>
              <a:rPr lang="en-US" sz="2600" dirty="0"/>
              <a:t>as weighted combinations of all encoder hidden states</a:t>
            </a:r>
            <a:endParaRPr lang="en-US" sz="2600" spc="-18" dirty="0">
              <a:cs typeface="Calibri"/>
            </a:endParaRPr>
          </a:p>
        </p:txBody>
      </p:sp>
      <p:pic>
        <p:nvPicPr>
          <p:cNvPr id="9" name="object 5">
            <a:extLst>
              <a:ext uri="{FF2B5EF4-FFF2-40B4-BE49-F238E27FC236}">
                <a16:creationId xmlns:a16="http://schemas.microsoft.com/office/drawing/2014/main" id="{3F76CB4E-0F7A-AFED-4BB9-8073FFB2D70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168" y="4795024"/>
            <a:ext cx="4772569" cy="17571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26FFCB-526B-E778-E469-818AC758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542" y="4248012"/>
            <a:ext cx="6326458" cy="247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01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roduct&#10;&#10;Description automatically generated">
            <a:extLst>
              <a:ext uri="{FF2B5EF4-FFF2-40B4-BE49-F238E27FC236}">
                <a16:creationId xmlns:a16="http://schemas.microsoft.com/office/drawing/2014/main" id="{D59A4DCF-4728-8C28-5CE0-5A45FE95D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26" y="4101094"/>
            <a:ext cx="5918516" cy="2702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9A771C-31D3-9CB6-B56C-24B85D0825F8}"/>
              </a:ext>
            </a:extLst>
          </p:cNvPr>
          <p:cNvSpPr txBox="1"/>
          <p:nvPr/>
        </p:nvSpPr>
        <p:spPr>
          <a:xfrm>
            <a:off x="5447789" y="6446367"/>
            <a:ext cx="10001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qdrant</a:t>
            </a:r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82FAB-4F73-4E69-80F6-B82F57D6C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726" y="724224"/>
            <a:ext cx="10412252" cy="512961"/>
          </a:xfrm>
        </p:spPr>
        <p:txBody>
          <a:bodyPr>
            <a:normAutofit fontScale="90000"/>
          </a:bodyPr>
          <a:lstStyle/>
          <a:p>
            <a:r>
              <a:rPr lang="en-US" dirty="0"/>
              <a:t>Multi-Modal Data in Vectors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9760C-4956-4730-EE55-1B19E8748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475" y="1560532"/>
            <a:ext cx="11313311" cy="2954655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rgbClr val="C00000"/>
                </a:solidFill>
              </a:rPr>
              <a:t>Vectors</a:t>
            </a:r>
            <a:r>
              <a:rPr lang="en-US" dirty="0"/>
              <a:t> can represent </a:t>
            </a:r>
            <a:r>
              <a:rPr lang="en-US" dirty="0">
                <a:solidFill>
                  <a:srgbClr val="C00000"/>
                </a:solidFill>
              </a:rPr>
              <a:t>different types </a:t>
            </a:r>
            <a:r>
              <a:rPr lang="en-US" dirty="0"/>
              <a:t>of data, whether it's </a:t>
            </a:r>
            <a:r>
              <a:rPr lang="en-US" dirty="0">
                <a:solidFill>
                  <a:srgbClr val="C00000"/>
                </a:solidFill>
              </a:rPr>
              <a:t>text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images</a:t>
            </a:r>
            <a:r>
              <a:rPr lang="en-US" dirty="0"/>
              <a:t>, or </a:t>
            </a:r>
            <a:r>
              <a:rPr lang="en-US" dirty="0">
                <a:solidFill>
                  <a:srgbClr val="C00000"/>
                </a:solidFill>
              </a:rPr>
              <a:t>audio</a:t>
            </a:r>
            <a:r>
              <a:rPr lang="en-US" dirty="0"/>
              <a:t>. </a:t>
            </a:r>
          </a:p>
          <a:p>
            <a:r>
              <a:rPr lang="en-US" dirty="0">
                <a:solidFill>
                  <a:srgbClr val="C00000"/>
                </a:solidFill>
              </a:rPr>
              <a:t>Neural networks</a:t>
            </a:r>
            <a:r>
              <a:rPr lang="en-US" dirty="0"/>
              <a:t>, particularly deep learning models, are designed to work with </a:t>
            </a:r>
            <a:r>
              <a:rPr lang="en-US" dirty="0">
                <a:solidFill>
                  <a:srgbClr val="C00000"/>
                </a:solidFill>
              </a:rPr>
              <a:t>vectorized data</a:t>
            </a:r>
            <a:r>
              <a:rPr lang="en-US" dirty="0"/>
              <a:t>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input, weights, and outputs </a:t>
            </a:r>
            <a:r>
              <a:rPr lang="en-US" dirty="0"/>
              <a:t>of neural networks can be represented by </a:t>
            </a:r>
            <a:r>
              <a:rPr lang="en-US" dirty="0">
                <a:solidFill>
                  <a:srgbClr val="C00000"/>
                </a:solidFill>
              </a:rPr>
              <a:t>vectors</a:t>
            </a:r>
            <a:r>
              <a:rPr lang="en-US" dirty="0"/>
              <a:t>, making vectors a natural choice for </a:t>
            </a:r>
            <a:r>
              <a:rPr lang="en-US" dirty="0">
                <a:solidFill>
                  <a:srgbClr val="C00000"/>
                </a:solidFill>
              </a:rPr>
              <a:t>any type </a:t>
            </a:r>
            <a:r>
              <a:rPr lang="en-US" dirty="0"/>
              <a:t>of neural network.</a:t>
            </a:r>
          </a:p>
          <a:p>
            <a:r>
              <a:rPr lang="en-US" dirty="0">
                <a:solidFill>
                  <a:srgbClr val="C00000"/>
                </a:solidFill>
              </a:rPr>
              <a:t>Multi-modal</a:t>
            </a:r>
            <a:r>
              <a:rPr lang="en-US" dirty="0"/>
              <a:t> neural network can process </a:t>
            </a:r>
            <a:r>
              <a:rPr lang="en-US" dirty="0">
                <a:solidFill>
                  <a:srgbClr val="C00000"/>
                </a:solidFill>
              </a:rPr>
              <a:t>different types of data </a:t>
            </a:r>
            <a:r>
              <a:rPr lang="en-US" dirty="0"/>
              <a:t>using vectors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DD79D8-EE3C-930C-FB11-5C8944AF8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530" y="4464338"/>
            <a:ext cx="3914775" cy="225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01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31F94C78-DE8F-C7F4-899A-BDA96F3C5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25" y="3444300"/>
            <a:ext cx="3957108" cy="3023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955B85-AEE7-CBAC-92CA-FD25424B8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719"/>
            <a:ext cx="9258707" cy="512961"/>
          </a:xfrm>
        </p:spPr>
        <p:txBody>
          <a:bodyPr>
            <a:normAutofit fontScale="90000"/>
          </a:bodyPr>
          <a:lstStyle/>
          <a:p>
            <a:r>
              <a:rPr lang="en-US" dirty="0"/>
              <a:t>High Dimensional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85072-7445-53BC-55B2-86F0CF0C1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1" y="1481137"/>
            <a:ext cx="9258706" cy="4986338"/>
          </a:xfrm>
        </p:spPr>
        <p:txBody>
          <a:bodyPr>
            <a:normAutofit/>
          </a:bodyPr>
          <a:lstStyle/>
          <a:p>
            <a:pPr marL="380990" indent="-380990"/>
            <a:r>
              <a:rPr lang="en-US" sz="2600" dirty="0">
                <a:solidFill>
                  <a:srgbClr val="C00000"/>
                </a:solidFill>
              </a:rPr>
              <a:t>Embeddings</a:t>
            </a:r>
            <a:r>
              <a:rPr lang="en-US" sz="2600" b="1" dirty="0"/>
              <a:t> </a:t>
            </a:r>
            <a:r>
              <a:rPr lang="en-US" sz="2600" dirty="0"/>
              <a:t>capture the </a:t>
            </a:r>
            <a:r>
              <a:rPr lang="en-US" sz="2600" dirty="0">
                <a:solidFill>
                  <a:srgbClr val="C00000"/>
                </a:solidFill>
              </a:rPr>
              <a:t>semantic meaning </a:t>
            </a:r>
            <a:r>
              <a:rPr lang="en-US" sz="2600" dirty="0"/>
              <a:t>of the word/text.</a:t>
            </a:r>
          </a:p>
          <a:p>
            <a:pPr marL="380990" indent="-380990"/>
            <a:r>
              <a:rPr lang="en-US" sz="2600" dirty="0"/>
              <a:t>Since there are </a:t>
            </a:r>
            <a:r>
              <a:rPr lang="en-US" sz="2600" dirty="0">
                <a:solidFill>
                  <a:srgbClr val="C00000"/>
                </a:solidFill>
              </a:rPr>
              <a:t>many attributes </a:t>
            </a:r>
            <a:r>
              <a:rPr lang="en-US" sz="2600" dirty="0"/>
              <a:t>for each word / context, there are </a:t>
            </a:r>
            <a:r>
              <a:rPr lang="en-US" sz="2600" dirty="0">
                <a:solidFill>
                  <a:srgbClr val="C00000"/>
                </a:solidFill>
              </a:rPr>
              <a:t>many dimensions </a:t>
            </a:r>
            <a:r>
              <a:rPr lang="en-US" sz="2600" dirty="0"/>
              <a:t>for embeddings</a:t>
            </a:r>
            <a:r>
              <a:rPr lang="en-US" sz="2600" b="1" dirty="0"/>
              <a:t> </a:t>
            </a:r>
            <a:r>
              <a:rPr lang="en-US" sz="2600" dirty="0"/>
              <a:t>which represent words</a:t>
            </a:r>
          </a:p>
          <a:p>
            <a:pPr marL="380990" indent="-380990"/>
            <a:r>
              <a:rPr lang="en-US" sz="2600" dirty="0"/>
              <a:t>The vectors are usually of </a:t>
            </a:r>
            <a:r>
              <a:rPr lang="en-US" sz="2600" dirty="0">
                <a:solidFill>
                  <a:srgbClr val="C00000"/>
                </a:solidFill>
              </a:rPr>
              <a:t>fixed dimensions</a:t>
            </a:r>
            <a:r>
              <a:rPr lang="en-US" sz="2600" dirty="0"/>
              <a:t>, depending on the model (e.g., 12288 in GPT-3-175B) </a:t>
            </a:r>
          </a:p>
          <a:p>
            <a:pPr marL="380990" indent="-380990"/>
            <a:r>
              <a:rPr lang="en-US" sz="2600" dirty="0">
                <a:solidFill>
                  <a:srgbClr val="C00000"/>
                </a:solidFill>
              </a:rPr>
              <a:t>Higher-dimensional embeddings </a:t>
            </a:r>
            <a:r>
              <a:rPr lang="en-US" sz="2600" dirty="0"/>
              <a:t>can capture more nuanced meanings but also require </a:t>
            </a:r>
            <a:r>
              <a:rPr lang="en-US" sz="2600" dirty="0">
                <a:solidFill>
                  <a:srgbClr val="C00000"/>
                </a:solidFill>
              </a:rPr>
              <a:t>more computational resources</a:t>
            </a:r>
            <a:r>
              <a:rPr lang="en-US" sz="2600" dirty="0"/>
              <a:t>.</a:t>
            </a:r>
          </a:p>
          <a:p>
            <a:pPr marL="380990" indent="-380990"/>
            <a:r>
              <a:rPr lang="en-US" sz="2600" dirty="0"/>
              <a:t>Embeddings are </a:t>
            </a:r>
            <a:r>
              <a:rPr lang="en-US" sz="2600" dirty="0">
                <a:solidFill>
                  <a:srgbClr val="C00000"/>
                </a:solidFill>
              </a:rPr>
              <a:t>foundational</a:t>
            </a:r>
            <a:r>
              <a:rPr lang="en-US" sz="2600" dirty="0"/>
              <a:t> to how LLMs process and generate human-like text.</a:t>
            </a:r>
          </a:p>
          <a:p>
            <a:pPr marL="380990" indent="-380990"/>
            <a:endParaRPr lang="en-US" sz="2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936FB2-A574-7025-4C3F-0150A8A05527}"/>
              </a:ext>
            </a:extLst>
          </p:cNvPr>
          <p:cNvSpPr txBox="1"/>
          <p:nvPr/>
        </p:nvSpPr>
        <p:spPr>
          <a:xfrm>
            <a:off x="933449" y="5767190"/>
            <a:ext cx="74771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Problem</a:t>
            </a:r>
            <a:r>
              <a:rPr lang="en-US" sz="2400" dirty="0"/>
              <a:t>: Needs a </a:t>
            </a:r>
            <a:r>
              <a:rPr lang="en-US" sz="2400" dirty="0">
                <a:solidFill>
                  <a:srgbClr val="C00000"/>
                </a:solidFill>
              </a:rPr>
              <a:t>method</a:t>
            </a:r>
            <a:r>
              <a:rPr lang="en-US" sz="2400" dirty="0"/>
              <a:t> to create </a:t>
            </a:r>
            <a:r>
              <a:rPr lang="en-US" sz="2400" dirty="0">
                <a:solidFill>
                  <a:srgbClr val="C00000"/>
                </a:solidFill>
              </a:rPr>
              <a:t>embeddings(vectors)</a:t>
            </a:r>
            <a:r>
              <a:rPr lang="en-US" sz="2400" dirty="0"/>
              <a:t> from </a:t>
            </a:r>
            <a:r>
              <a:rPr lang="en-US" sz="2400" dirty="0">
                <a:solidFill>
                  <a:srgbClr val="C00000"/>
                </a:solidFill>
              </a:rPr>
              <a:t>tokens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9120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21DF4-64B8-E89F-2CD4-0CC80AC43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06323"/>
            <a:ext cx="11379200" cy="1087477"/>
          </a:xfrm>
        </p:spPr>
        <p:txBody>
          <a:bodyPr>
            <a:normAutofit/>
          </a:bodyPr>
          <a:lstStyle/>
          <a:p>
            <a:r>
              <a:rPr lang="en-US" dirty="0"/>
              <a:t>Embedding using One-hot 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EE107-4016-61FD-4D6C-6E9ECB6B4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799" y="1193801"/>
            <a:ext cx="11096625" cy="5557876"/>
          </a:xfrm>
        </p:spPr>
        <p:txBody>
          <a:bodyPr>
            <a:normAutofit fontScale="77500" lnSpcReduction="20000"/>
          </a:bodyPr>
          <a:lstStyle/>
          <a:p>
            <a:pPr marL="380990" indent="-380990"/>
            <a:r>
              <a:rPr lang="en-US" sz="3100" dirty="0"/>
              <a:t>One way to create embedding is to create a </a:t>
            </a:r>
            <a:r>
              <a:rPr lang="en-US" sz="3100" dirty="0">
                <a:solidFill>
                  <a:srgbClr val="C00000"/>
                </a:solidFill>
              </a:rPr>
              <a:t>vocabulary</a:t>
            </a:r>
            <a:r>
              <a:rPr lang="en-US" sz="3100" dirty="0"/>
              <a:t> of all the words in a text </a:t>
            </a:r>
          </a:p>
          <a:p>
            <a:pPr marL="380990" indent="-380990"/>
            <a:r>
              <a:rPr lang="en-US" sz="3100" dirty="0"/>
              <a:t>Each word is a vector of the </a:t>
            </a:r>
            <a:r>
              <a:rPr lang="en-US" sz="3100" dirty="0">
                <a:solidFill>
                  <a:srgbClr val="C00000"/>
                </a:solidFill>
              </a:rPr>
              <a:t>same dimensions </a:t>
            </a:r>
            <a:r>
              <a:rPr lang="en-US" sz="3100" dirty="0"/>
              <a:t>of the vocabulary. </a:t>
            </a:r>
          </a:p>
          <a:p>
            <a:pPr marL="380990" indent="-380990"/>
            <a:r>
              <a:rPr lang="en-US" sz="3100" dirty="0">
                <a:solidFill>
                  <a:srgbClr val="C00000"/>
                </a:solidFill>
              </a:rPr>
              <a:t>Each dimension </a:t>
            </a:r>
            <a:r>
              <a:rPr lang="en-US" sz="3100" dirty="0"/>
              <a:t>can be considered as </a:t>
            </a:r>
            <a:r>
              <a:rPr lang="en-US" sz="3100" dirty="0">
                <a:solidFill>
                  <a:srgbClr val="C00000"/>
                </a:solidFill>
              </a:rPr>
              <a:t>a word </a:t>
            </a:r>
            <a:r>
              <a:rPr lang="en-US" sz="3100" dirty="0"/>
              <a:t>in the vocabulary. </a:t>
            </a:r>
          </a:p>
          <a:p>
            <a:pPr marL="380990" indent="-380990"/>
            <a:r>
              <a:rPr lang="en-US" sz="3100" dirty="0"/>
              <a:t>Resulting vectors contain a </a:t>
            </a:r>
            <a:r>
              <a:rPr lang="en-US" sz="3100" dirty="0">
                <a:solidFill>
                  <a:srgbClr val="C00000"/>
                </a:solidFill>
              </a:rPr>
              <a:t>single “1” besides zeros </a:t>
            </a:r>
            <a:r>
              <a:rPr lang="en-US" sz="3100" dirty="0"/>
              <a:t>and represent the corresponding words in the vocabulary. </a:t>
            </a:r>
          </a:p>
          <a:p>
            <a:pPr marL="380990" indent="-380990"/>
            <a:r>
              <a:rPr lang="en-US" sz="3100" dirty="0"/>
              <a:t>This encoding technique is called </a:t>
            </a:r>
            <a:r>
              <a:rPr lang="en-US" sz="3100" dirty="0">
                <a:solidFill>
                  <a:srgbClr val="C00000"/>
                </a:solidFill>
              </a:rPr>
              <a:t>one-hot encoding</a:t>
            </a:r>
            <a:r>
              <a:rPr lang="en-US" sz="3100" dirty="0"/>
              <a:t>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Suppose that we have a vocabulary made from the tokens in “the quick brown fox jumps over the lazy dog”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b="1" dirty="0"/>
              <a:t>Vocabulary=[“the”, “quick”, “brown”, “fox”, “jumps”, “over”, “lazy”, “dog”]</a:t>
            </a:r>
          </a:p>
          <a:p>
            <a:pPr marL="0" indent="0">
              <a:buNone/>
            </a:pPr>
            <a:r>
              <a:rPr lang="en-US" dirty="0"/>
              <a:t>the word “the” is represented by this vector: [ 1, 0, 0, 0, 0, 0 ,0 ,0],</a:t>
            </a:r>
          </a:p>
          <a:p>
            <a:pPr marL="0" indent="0">
              <a:buNone/>
            </a:pPr>
            <a:r>
              <a:rPr lang="en-US" dirty="0"/>
              <a:t>the word “quick” is represented by this vector: [ 0, 1, 0, 0, 0, 0 ,0 ,0],</a:t>
            </a:r>
          </a:p>
          <a:p>
            <a:pPr marL="0" indent="0">
              <a:buNone/>
            </a:pPr>
            <a:r>
              <a:rPr lang="en-US" dirty="0"/>
              <a:t>the word “brown” is represented by this vector: [ 0, 0, 1, 0, 0, 0 ,0 ,0],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5" name="Picture 4" descr="A diagram of a vocabulary&#10;&#10;Description automatically generated">
            <a:extLst>
              <a:ext uri="{FF2B5EF4-FFF2-40B4-BE49-F238E27FC236}">
                <a16:creationId xmlns:a16="http://schemas.microsoft.com/office/drawing/2014/main" id="{A5666F52-9DBD-834A-2CA8-41509F339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856" y="3213100"/>
            <a:ext cx="4276456" cy="103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9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Text Box 5"/>
          <p:cNvSpPr txBox="1">
            <a:spLocks noChangeArrowheads="1"/>
          </p:cNvSpPr>
          <p:nvPr/>
        </p:nvSpPr>
        <p:spPr bwMode="auto">
          <a:xfrm>
            <a:off x="2646364" y="5943601"/>
            <a:ext cx="19639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sz="2400" b="0">
                <a:solidFill>
                  <a:schemeClr val="bg1"/>
                </a:solidFill>
              </a:rPr>
              <a:t>What we see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35074" y="3076121"/>
            <a:ext cx="985076" cy="178510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0959" tIns="60959" rIns="60959" bIns="60959" numCol="1" spcCol="38100" rtlCol="0" anchor="t">
            <a:spAutoFit/>
          </a:bodyPr>
          <a:lstStyle/>
          <a:p>
            <a:pPr defTabSz="609585" latinLnBrk="1" hangingPunct="0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dog  </a:t>
            </a:r>
          </a:p>
          <a:p>
            <a:pPr defTabSz="609585" latinLnBrk="1" hangingPunct="0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</a:rPr>
              <a:t>cat</a:t>
            </a:r>
          </a:p>
          <a:p>
            <a:pPr defTabSz="609585" latinLnBrk="1" hangingPunct="0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63932" y="3247616"/>
                <a:ext cx="5480668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algn="l" rtl="0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[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    0     0     0     0     0     0     0     0     0 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…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932" y="3247616"/>
                <a:ext cx="5480668" cy="369332"/>
              </a:xfrm>
              <a:prstGeom prst="rect">
                <a:avLst/>
              </a:prstGeom>
              <a:blipFill>
                <a:blip r:embed="rId3"/>
                <a:stretch>
                  <a:fillRect l="-1446" r="-1669" b="-3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963932" y="3822092"/>
                <a:ext cx="5547993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algn="l" rtl="0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[0     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    0     0     0     0     0     0     0     0 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…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932" y="3822092"/>
                <a:ext cx="5547993" cy="369332"/>
              </a:xfrm>
              <a:prstGeom prst="rect">
                <a:avLst/>
              </a:prstGeom>
              <a:blipFill>
                <a:blip r:embed="rId4"/>
                <a:stretch>
                  <a:fillRect l="-879" r="-989" b="-327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963932" y="4379762"/>
                <a:ext cx="5547993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algn="l" rtl="0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[0     0     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    0     0     0     0     0     0     0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…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932" y="4379762"/>
                <a:ext cx="5547993" cy="369332"/>
              </a:xfrm>
              <a:prstGeom prst="rect">
                <a:avLst/>
              </a:prstGeom>
              <a:blipFill>
                <a:blip r:embed="rId5"/>
                <a:stretch>
                  <a:fillRect l="-879" r="-989" b="-3442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3106356" y="3076121"/>
            <a:ext cx="278600" cy="178510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0959" tIns="60959" rIns="60959" bIns="60959" numCol="1" spcCol="38100" rtlCol="0" anchor="t">
            <a:spAutoFit/>
          </a:bodyPr>
          <a:lstStyle/>
          <a:p>
            <a:pPr defTabSz="609585" latinLnBrk="1" hangingPunct="0"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  <a:p>
            <a:pPr defTabSz="609585" latinLnBrk="1" hangingPunct="0"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</a:rPr>
              <a:t>2</a:t>
            </a:r>
          </a:p>
          <a:p>
            <a:pPr defTabSz="609585" latinLnBrk="1" hangingPunct="0"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725" y="1420425"/>
            <a:ext cx="11145210" cy="19697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t">
            <a:spAutoFit/>
          </a:bodyPr>
          <a:lstStyle/>
          <a:p>
            <a:pPr marL="380990" indent="-380990" defTabSz="609585" latinLnBrk="1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Distance</a:t>
            </a:r>
            <a:r>
              <a:rPr lang="en-US" sz="2400" dirty="0">
                <a:solidFill>
                  <a:srgbClr val="000000"/>
                </a:solidFill>
              </a:rPr>
              <a:t> between word </a:t>
            </a:r>
            <a:r>
              <a:rPr lang="en-US" sz="2400" dirty="0"/>
              <a:t>embeddings </a:t>
            </a:r>
            <a:r>
              <a:rPr lang="en-US" sz="2400" dirty="0">
                <a:solidFill>
                  <a:srgbClr val="000000"/>
                </a:solidFill>
              </a:rPr>
              <a:t>using one-hot encodings always the </a:t>
            </a:r>
            <a:r>
              <a:rPr lang="en-US" sz="2400" dirty="0">
                <a:solidFill>
                  <a:srgbClr val="C00000"/>
                </a:solidFill>
              </a:rPr>
              <a:t>same</a:t>
            </a:r>
          </a:p>
          <a:p>
            <a:pPr marL="380990" indent="-380990" defTabSz="609585" latinLnBrk="1" hangingPunct="0">
              <a:buFont typeface="Arial" panose="020B0604020202020204" pitchFamily="34" charset="0"/>
              <a:buChar char="•"/>
            </a:pPr>
            <a:r>
              <a:rPr lang="en-US" sz="2400" dirty="0"/>
              <a:t>Embeddings </a:t>
            </a:r>
            <a:r>
              <a:rPr lang="en-US" sz="2400" dirty="0">
                <a:solidFill>
                  <a:srgbClr val="C00000"/>
                </a:solidFill>
              </a:rPr>
              <a:t>can not capture meaning </a:t>
            </a:r>
            <a:r>
              <a:rPr lang="en-US" sz="2400" dirty="0"/>
              <a:t>since they are not representing any </a:t>
            </a:r>
            <a:r>
              <a:rPr lang="en-US" sz="2400" dirty="0">
                <a:solidFill>
                  <a:srgbClr val="C00000"/>
                </a:solidFill>
              </a:rPr>
              <a:t>dimension </a:t>
            </a:r>
            <a:endParaRPr lang="en-US" sz="2400" dirty="0">
              <a:solidFill>
                <a:srgbClr val="C00000"/>
              </a:solidFill>
              <a:ea typeface="Calibri"/>
              <a:cs typeface="Calibri"/>
              <a:sym typeface="Calibri"/>
            </a:endParaRPr>
          </a:p>
          <a:p>
            <a:pPr marL="380990" indent="-380990" defTabSz="609585" latinLnBrk="1" hangingPunct="0">
              <a:buFont typeface="Arial" panose="020B0604020202020204" pitchFamily="34" charset="0"/>
              <a:buChar char="•"/>
            </a:pPr>
            <a:r>
              <a:rPr lang="en-US" sz="2400" dirty="0"/>
              <a:t>Embeddings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cannot</a:t>
            </a:r>
            <a:r>
              <a:rPr lang="en-US" sz="24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represent</a:t>
            </a:r>
            <a:r>
              <a:rPr lang="en-US" sz="24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meaning in different context</a:t>
            </a:r>
          </a:p>
          <a:p>
            <a:pPr marL="380990" indent="-380990" defTabSz="609585" latinLnBrk="1" hangingPunct="0">
              <a:buFont typeface="Arial" panose="020B0604020202020204" pitchFamily="34" charset="0"/>
              <a:buChar char="•"/>
            </a:pPr>
            <a:r>
              <a:rPr lang="en-US" sz="2400" dirty="0"/>
              <a:t>The vectors will be </a:t>
            </a:r>
            <a:r>
              <a:rPr lang="en-US" sz="2400" dirty="0">
                <a:solidFill>
                  <a:srgbClr val="C00000"/>
                </a:solidFill>
              </a:rPr>
              <a:t>sparse</a:t>
            </a:r>
            <a:r>
              <a:rPr lang="en-US" sz="2400" dirty="0"/>
              <a:t> (not many information) and </a:t>
            </a:r>
            <a:r>
              <a:rPr lang="en-US" sz="2400" dirty="0">
                <a:solidFill>
                  <a:srgbClr val="C00000"/>
                </a:solidFill>
              </a:rPr>
              <a:t>long</a:t>
            </a:r>
            <a:r>
              <a:rPr lang="en-US" sz="2400" dirty="0"/>
              <a:t> (equal to vocabulary size)</a:t>
            </a:r>
          </a:p>
          <a:p>
            <a:pPr marL="380990" indent="-380990" defTabSz="609585" latinLnBrk="1" hangingPunct="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63932" y="4861223"/>
            <a:ext cx="6540132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t">
            <a:spAutoFit/>
          </a:bodyPr>
          <a:lstStyle/>
          <a:p>
            <a:pPr marL="8928" marR="221432">
              <a:lnSpc>
                <a:spcPts val="2249"/>
              </a:lnSpc>
              <a:spcBef>
                <a:spcPts val="239"/>
              </a:spcBef>
              <a:buSzPct val="144642"/>
              <a:tabLst>
                <a:tab pos="276790" algn="l"/>
              </a:tabLst>
            </a:pPr>
            <a:r>
              <a:rPr lang="en-US" sz="2000" dirty="0">
                <a:solidFill>
                  <a:srgbClr val="C00000"/>
                </a:solidFill>
              </a:rPr>
              <a:t>Sparse</a:t>
            </a:r>
            <a:r>
              <a:rPr lang="en-US" sz="2000" dirty="0"/>
              <a:t> (most are 0’s) and </a:t>
            </a:r>
            <a:r>
              <a:rPr lang="en-US" sz="2000" dirty="0">
                <a:solidFill>
                  <a:srgbClr val="C00000"/>
                </a:solidFill>
              </a:rPr>
              <a:t>long</a:t>
            </a:r>
            <a:r>
              <a:rPr lang="en-US" sz="2000" dirty="0"/>
              <a:t> (vocabulary size) vectors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D6D1FF9-9472-BDEF-F11D-BDCB4987B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120652"/>
            <a:ext cx="11379200" cy="1087477"/>
          </a:xfrm>
        </p:spPr>
        <p:txBody>
          <a:bodyPr>
            <a:normAutofit/>
          </a:bodyPr>
          <a:lstStyle/>
          <a:p>
            <a:r>
              <a:rPr lang="en-US" dirty="0"/>
              <a:t>One-hot Encoding - Problems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ACDAE-FF66-EE0B-9154-BFB31B8DE81C}"/>
              </a:ext>
            </a:extLst>
          </p:cNvPr>
          <p:cNvSpPr txBox="1"/>
          <p:nvPr/>
        </p:nvSpPr>
        <p:spPr>
          <a:xfrm>
            <a:off x="990419" y="5831472"/>
            <a:ext cx="106396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Problem</a:t>
            </a:r>
            <a:r>
              <a:rPr lang="en-US" sz="2400" dirty="0"/>
              <a:t>: Methods to create </a:t>
            </a:r>
            <a:r>
              <a:rPr lang="en-US" sz="2400" dirty="0">
                <a:solidFill>
                  <a:srgbClr val="C00000"/>
                </a:solidFill>
              </a:rPr>
              <a:t>meaningful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vectors</a:t>
            </a:r>
            <a:r>
              <a:rPr lang="en-US" sz="2400" dirty="0"/>
              <a:t> from tokens based on </a:t>
            </a:r>
            <a:r>
              <a:rPr lang="en-US" sz="2400" dirty="0">
                <a:solidFill>
                  <a:srgbClr val="C00000"/>
                </a:solidFill>
              </a:rPr>
              <a:t>context</a:t>
            </a:r>
          </a:p>
          <a:p>
            <a:r>
              <a:rPr lang="en-US" sz="2400" b="1" dirty="0"/>
              <a:t>Solution</a:t>
            </a:r>
            <a:r>
              <a:rPr lang="en-US" sz="2400" dirty="0"/>
              <a:t>: Meaning and </a:t>
            </a:r>
            <a:r>
              <a:rPr lang="en-US" sz="2400" dirty="0">
                <a:solidFill>
                  <a:srgbClr val="C00000"/>
                </a:solidFill>
              </a:rPr>
              <a:t>context</a:t>
            </a:r>
            <a:r>
              <a:rPr lang="en-US" sz="2400" dirty="0"/>
              <a:t> of words can be understood by </a:t>
            </a:r>
            <a:r>
              <a:rPr lang="en-US" sz="2400" dirty="0">
                <a:solidFill>
                  <a:srgbClr val="C00000"/>
                </a:solidFill>
              </a:rPr>
              <a:t>surrounding words</a:t>
            </a:r>
          </a:p>
        </p:txBody>
      </p:sp>
    </p:spTree>
    <p:extLst>
      <p:ext uri="{BB962C8B-B14F-4D97-AF65-F5344CB8AC3E}">
        <p14:creationId xmlns:p14="http://schemas.microsoft.com/office/powerpoint/2010/main" val="41677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FEC3-586C-0876-0BB4-B4E7EC8F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620" y="234554"/>
            <a:ext cx="9258707" cy="492443"/>
          </a:xfrm>
        </p:spPr>
        <p:txBody>
          <a:bodyPr>
            <a:noAutofit/>
          </a:bodyPr>
          <a:lstStyle/>
          <a:p>
            <a:r>
              <a:rPr lang="en-US" sz="4000" dirty="0"/>
              <a:t>Word2vec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B1C1F-2D91-DB1A-8EFE-9E5FA3F2D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990601"/>
            <a:ext cx="11480800" cy="2215991"/>
          </a:xfrm>
        </p:spPr>
        <p:txBody>
          <a:bodyPr>
            <a:normAutofit fontScale="85000" lnSpcReduction="20000"/>
          </a:bodyPr>
          <a:lstStyle/>
          <a:p>
            <a:pPr marL="380990" indent="-380990"/>
            <a:r>
              <a:rPr lang="en-US" dirty="0"/>
              <a:t>Word2vec is a technique for obtaining </a:t>
            </a:r>
            <a:r>
              <a:rPr lang="en-US" dirty="0">
                <a:solidFill>
                  <a:srgbClr val="C00000"/>
                </a:solidFill>
              </a:rPr>
              <a:t>meaningful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vector representations </a:t>
            </a:r>
            <a:r>
              <a:rPr lang="en-US" dirty="0"/>
              <a:t>of words. </a:t>
            </a:r>
          </a:p>
          <a:p>
            <a:pPr marL="380990" indent="-380990"/>
            <a:r>
              <a:rPr lang="en-US" dirty="0"/>
              <a:t>These vectors capture information about the meaning of the word based on the </a:t>
            </a:r>
            <a:r>
              <a:rPr lang="en-US" dirty="0">
                <a:solidFill>
                  <a:srgbClr val="C00000"/>
                </a:solidFill>
              </a:rPr>
              <a:t>surrounding words</a:t>
            </a:r>
            <a:r>
              <a:rPr lang="en-US" dirty="0"/>
              <a:t>. </a:t>
            </a:r>
          </a:p>
          <a:p>
            <a:pPr marL="380990" indent="-380990"/>
            <a:r>
              <a:rPr lang="en-US" dirty="0"/>
              <a:t>To limit the number of words in each context, a parameter called “</a:t>
            </a:r>
            <a:r>
              <a:rPr lang="en-US" dirty="0">
                <a:solidFill>
                  <a:srgbClr val="C00000"/>
                </a:solidFill>
              </a:rPr>
              <a:t>window size</a:t>
            </a:r>
            <a:r>
              <a:rPr lang="en-US" dirty="0"/>
              <a:t>” is used.</a:t>
            </a:r>
          </a:p>
          <a:p>
            <a:pPr marL="380990" indent="-380990"/>
            <a:r>
              <a:rPr lang="en-US" dirty="0"/>
              <a:t>The word2vec algorithm estimates these representations by the </a:t>
            </a:r>
            <a:r>
              <a:rPr lang="en-US" dirty="0">
                <a:solidFill>
                  <a:srgbClr val="C00000"/>
                </a:solidFill>
              </a:rPr>
              <a:t>likelihood</a:t>
            </a:r>
            <a:r>
              <a:rPr lang="en-US" dirty="0"/>
              <a:t> (probability) </a:t>
            </a:r>
          </a:p>
          <a:p>
            <a:pPr marL="380990" indent="-380990"/>
            <a:r>
              <a:rPr lang="en-US" dirty="0"/>
              <a:t>There are two main methods to realize Word2Vec: </a:t>
            </a:r>
            <a:r>
              <a:rPr lang="en-US" dirty="0">
                <a:solidFill>
                  <a:srgbClr val="C00000"/>
                </a:solidFill>
              </a:rPr>
              <a:t>CBOW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Skip-gram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A3691D3-05C0-89E0-934F-2BC49E4C7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634" y="3132809"/>
            <a:ext cx="6266367" cy="372942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C14761C-8FDC-C3FE-B7A2-5F33D04E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733800"/>
            <a:ext cx="3454400" cy="7891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8F8564-6F09-E07B-AFFF-7D415828BFA7}"/>
              </a:ext>
            </a:extLst>
          </p:cNvPr>
          <p:cNvSpPr txBox="1"/>
          <p:nvPr/>
        </p:nvSpPr>
        <p:spPr>
          <a:xfrm>
            <a:off x="7458075" y="6488668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window size of two</a:t>
            </a:r>
          </a:p>
        </p:txBody>
      </p:sp>
    </p:spTree>
    <p:extLst>
      <p:ext uri="{BB962C8B-B14F-4D97-AF65-F5344CB8AC3E}">
        <p14:creationId xmlns:p14="http://schemas.microsoft.com/office/powerpoint/2010/main" val="839957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312D-A91E-314A-6C03-34280A1E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5EB0-BE7F-6907-232B-73E12B0FF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881188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/>
              <a:t>TA</a:t>
            </a:r>
            <a:r>
              <a:rPr lang="en-US" dirty="0"/>
              <a:t>:  Haoqi Shen</a:t>
            </a:r>
          </a:p>
          <a:p>
            <a:r>
              <a:rPr lang="en-US" b="1" dirty="0"/>
              <a:t>Email / Teams</a:t>
            </a:r>
            <a:r>
              <a:rPr lang="en-US" dirty="0"/>
              <a:t> : </a:t>
            </a:r>
            <a:r>
              <a:rPr lang="en-US" sz="2400" dirty="0"/>
              <a:t> </a:t>
            </a:r>
            <a:r>
              <a:rPr lang="en-US" sz="2400" dirty="0">
                <a:hlinkClick r:id="rId2"/>
              </a:rPr>
              <a:t>shen.haoq@northeastern.edu</a:t>
            </a:r>
            <a:endParaRPr lang="en-US" sz="2400" dirty="0"/>
          </a:p>
          <a:p>
            <a:r>
              <a:rPr lang="en-US" b="1" dirty="0"/>
              <a:t>Office Hours</a:t>
            </a:r>
            <a:r>
              <a:rPr lang="en-US" dirty="0"/>
              <a:t>: Mondays and Tuesdays (10:00-12:00)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2100" dirty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614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EB1B0-C9AE-6182-B99F-B2EEED1CD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512031"/>
            <a:ext cx="9258707" cy="512961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Continuous Bag of Words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7273F-FD67-21C7-2E12-04AA50528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676" y="1533456"/>
            <a:ext cx="11610826" cy="1846660"/>
          </a:xfrm>
        </p:spPr>
        <p:txBody>
          <a:bodyPr>
            <a:noAutofit/>
          </a:bodyPr>
          <a:lstStyle/>
          <a:p>
            <a:r>
              <a:rPr lang="en-US" sz="2400" dirty="0"/>
              <a:t>The primary goal of the CBOW model is to </a:t>
            </a:r>
            <a:r>
              <a:rPr lang="en-US" sz="2400" dirty="0">
                <a:solidFill>
                  <a:srgbClr val="C00000"/>
                </a:solidFill>
              </a:rPr>
              <a:t>predict a target word </a:t>
            </a:r>
            <a:r>
              <a:rPr lang="en-US" sz="2400" dirty="0"/>
              <a:t>using its surrounding </a:t>
            </a:r>
            <a:r>
              <a:rPr lang="en-US" sz="2400" dirty="0">
                <a:solidFill>
                  <a:srgbClr val="C00000"/>
                </a:solidFill>
              </a:rPr>
              <a:t>context words</a:t>
            </a:r>
            <a:r>
              <a:rPr lang="en-US" sz="2400" dirty="0"/>
              <a:t>.</a:t>
            </a:r>
          </a:p>
          <a:p>
            <a:r>
              <a:rPr lang="en-US" sz="2400" dirty="0">
                <a:cs typeface="Georgia"/>
              </a:rPr>
              <a:t>A </a:t>
            </a:r>
            <a:r>
              <a:rPr lang="en-US" sz="2400" dirty="0">
                <a:solidFill>
                  <a:srgbClr val="C00000"/>
                </a:solidFill>
                <a:cs typeface="Georgia"/>
              </a:rPr>
              <a:t>prediction model </a:t>
            </a:r>
            <a:r>
              <a:rPr lang="en-US" sz="2400" dirty="0">
                <a:cs typeface="Georgia"/>
              </a:rPr>
              <a:t>(Neural Network) is trained to </a:t>
            </a:r>
            <a:r>
              <a:rPr lang="en-US" sz="2400" dirty="0">
                <a:solidFill>
                  <a:srgbClr val="C00000"/>
                </a:solidFill>
                <a:cs typeface="Georgia"/>
              </a:rPr>
              <a:t>predict</a:t>
            </a:r>
            <a:r>
              <a:rPr lang="en-US" sz="2400" spc="-7" dirty="0">
                <a:solidFill>
                  <a:srgbClr val="C00000"/>
                </a:solidFill>
                <a:cs typeface="Georgia"/>
              </a:rPr>
              <a:t> target word </a:t>
            </a:r>
            <a:r>
              <a:rPr lang="en-US" sz="2400" spc="-7" dirty="0">
                <a:cs typeface="Georgia"/>
              </a:rPr>
              <a:t>by</a:t>
            </a:r>
            <a:r>
              <a:rPr lang="en-US" sz="2400" dirty="0">
                <a:cs typeface="Georgia"/>
              </a:rPr>
              <a:t> surrounding </a:t>
            </a:r>
            <a:r>
              <a:rPr lang="en-US" sz="2400" spc="-7" dirty="0">
                <a:cs typeface="Georgia"/>
              </a:rPr>
              <a:t>words. Since the real output exists in the text the training is </a:t>
            </a:r>
            <a:r>
              <a:rPr lang="en-US" sz="2400" spc="-7" dirty="0">
                <a:solidFill>
                  <a:srgbClr val="C00000"/>
                </a:solidFill>
                <a:cs typeface="Georgia"/>
              </a:rPr>
              <a:t>self-supervised</a:t>
            </a:r>
            <a:r>
              <a:rPr lang="en-US" sz="2400" spc="-7" dirty="0">
                <a:cs typeface="Georgia"/>
              </a:rPr>
              <a:t>.</a:t>
            </a:r>
          </a:p>
          <a:p>
            <a:r>
              <a:rPr lang="en-US" sz="2400" spc="-7" dirty="0">
                <a:cs typeface="Georgia"/>
              </a:rPr>
              <a:t>Size of vectors are </a:t>
            </a:r>
            <a:r>
              <a:rPr lang="en-US" sz="2400" spc="-7" dirty="0">
                <a:solidFill>
                  <a:srgbClr val="C00000"/>
                </a:solidFill>
                <a:cs typeface="Georgia"/>
              </a:rPr>
              <a:t>fixed</a:t>
            </a:r>
            <a:r>
              <a:rPr lang="en-US" sz="2400" spc="-7" dirty="0">
                <a:cs typeface="Georgia"/>
              </a:rPr>
              <a:t> (</a:t>
            </a:r>
            <a:r>
              <a:rPr lang="fr-FR" sz="2400" spc="-7" dirty="0">
                <a:cs typeface="Georgia"/>
              </a:rPr>
              <a:t>e.g., 100, 200, or 300 dimensions</a:t>
            </a:r>
            <a:r>
              <a:rPr lang="en-US" sz="2400" spc="-7" dirty="0">
                <a:cs typeface="Georgia"/>
              </a:rPr>
              <a:t>)</a:t>
            </a:r>
          </a:p>
          <a:p>
            <a:r>
              <a:rPr lang="en-US" sz="2400" spc="-7" dirty="0">
                <a:cs typeface="Georgia"/>
              </a:rPr>
              <a:t>The context is treated as a "</a:t>
            </a:r>
            <a:r>
              <a:rPr lang="en-US" sz="2400" spc="-7" dirty="0">
                <a:solidFill>
                  <a:srgbClr val="C00000"/>
                </a:solidFill>
                <a:cs typeface="Georgia"/>
              </a:rPr>
              <a:t>bag of words</a:t>
            </a:r>
            <a:r>
              <a:rPr lang="en-US" sz="2400" spc="-7" dirty="0">
                <a:cs typeface="Georgia"/>
              </a:rPr>
              <a:t>“, meaning the </a:t>
            </a:r>
            <a:r>
              <a:rPr lang="en-US" sz="2400" spc="-7" dirty="0">
                <a:solidFill>
                  <a:srgbClr val="C00000"/>
                </a:solidFill>
                <a:cs typeface="Georgia"/>
              </a:rPr>
              <a:t>order</a:t>
            </a:r>
            <a:r>
              <a:rPr lang="en-US" sz="2400" spc="-7" dirty="0">
                <a:cs typeface="Georgia"/>
              </a:rPr>
              <a:t> of the words </a:t>
            </a:r>
            <a:r>
              <a:rPr lang="en-US" sz="2400" spc="-7" dirty="0">
                <a:solidFill>
                  <a:srgbClr val="C00000"/>
                </a:solidFill>
                <a:cs typeface="Georgia"/>
              </a:rPr>
              <a:t>doesn't matter</a:t>
            </a:r>
            <a:r>
              <a:rPr lang="en-US" sz="2400" spc="-7" dirty="0">
                <a:cs typeface="Georgia"/>
              </a:rPr>
              <a:t>.</a:t>
            </a:r>
          </a:p>
          <a:p>
            <a:endParaRPr lang="en-US" sz="2400" spc="-7" dirty="0">
              <a:cs typeface="Georgia"/>
            </a:endParaRPr>
          </a:p>
          <a:p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758A78-DA73-9CA8-70B9-C7B8320B2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294" y="4274066"/>
            <a:ext cx="5004234" cy="2145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D057F-0139-AAA1-0097-BCC4F525E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76" y="4229514"/>
            <a:ext cx="5648879" cy="219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70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21F7D2-830C-CA21-85C3-B8690B37C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040" y="3477294"/>
            <a:ext cx="5197257" cy="16222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18433D-4047-FC8B-7159-7EAC65D7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335239"/>
            <a:ext cx="9258707" cy="512961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Continuous Bag of Words - 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25E1B-DC12-96B0-52A4-67BC1E61D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935" y="1005452"/>
            <a:ext cx="11663916" cy="2677104"/>
          </a:xfrm>
        </p:spPr>
        <p:txBody>
          <a:bodyPr>
            <a:normAutofit fontScale="85000" lnSpcReduction="20000"/>
          </a:bodyPr>
          <a:lstStyle/>
          <a:p>
            <a:pPr marL="380990" indent="-380990"/>
            <a:r>
              <a:rPr lang="en-US" sz="2400" dirty="0"/>
              <a:t>The model consists of a </a:t>
            </a:r>
            <a:r>
              <a:rPr lang="en-US" sz="2400" dirty="0">
                <a:solidFill>
                  <a:srgbClr val="C00000"/>
                </a:solidFill>
              </a:rPr>
              <a:t>single hidden layer neural network</a:t>
            </a:r>
            <a:endParaRPr lang="en-US" sz="2400" dirty="0"/>
          </a:p>
          <a:p>
            <a:pPr marL="380990" indent="-380990"/>
            <a:r>
              <a:rPr lang="en-US" sz="2400" dirty="0"/>
              <a:t>At the beginning of training, weights are usually </a:t>
            </a:r>
            <a:r>
              <a:rPr lang="en-US" sz="2400" dirty="0">
                <a:solidFill>
                  <a:srgbClr val="C00000"/>
                </a:solidFill>
              </a:rPr>
              <a:t>initialized</a:t>
            </a:r>
            <a:r>
              <a:rPr lang="en-US" sz="2400" dirty="0"/>
              <a:t> with small </a:t>
            </a:r>
            <a:r>
              <a:rPr lang="en-US" sz="2400" dirty="0">
                <a:solidFill>
                  <a:srgbClr val="C00000"/>
                </a:solidFill>
              </a:rPr>
              <a:t>random</a:t>
            </a:r>
            <a:r>
              <a:rPr lang="en-US" sz="2400" dirty="0"/>
              <a:t> values. </a:t>
            </a:r>
          </a:p>
          <a:p>
            <a:pPr marL="380990" indent="-380990"/>
            <a:r>
              <a:rPr lang="en-US" sz="2400" dirty="0"/>
              <a:t>The model takes </a:t>
            </a:r>
            <a:r>
              <a:rPr lang="en-US" sz="2400" dirty="0">
                <a:solidFill>
                  <a:srgbClr val="C00000"/>
                </a:solidFill>
              </a:rPr>
              <a:t>surrounding words </a:t>
            </a:r>
            <a:r>
              <a:rPr lang="en-US" sz="2400" dirty="0"/>
              <a:t>of a target word (context words) from a corpus as </a:t>
            </a:r>
            <a:r>
              <a:rPr lang="en-US" sz="2400" dirty="0">
                <a:solidFill>
                  <a:srgbClr val="C00000"/>
                </a:solidFill>
              </a:rPr>
              <a:t>input</a:t>
            </a:r>
            <a:r>
              <a:rPr lang="en-US" sz="2400" dirty="0"/>
              <a:t> and uses them to predict the </a:t>
            </a:r>
            <a:r>
              <a:rPr lang="en-US" sz="2400" dirty="0">
                <a:solidFill>
                  <a:srgbClr val="C00000"/>
                </a:solidFill>
              </a:rPr>
              <a:t>target word</a:t>
            </a:r>
            <a:r>
              <a:rPr lang="en-US" sz="2400" dirty="0"/>
              <a:t> as </a:t>
            </a:r>
            <a:r>
              <a:rPr lang="en-US" sz="2400" dirty="0">
                <a:solidFill>
                  <a:srgbClr val="C00000"/>
                </a:solidFill>
              </a:rPr>
              <a:t>output</a:t>
            </a:r>
            <a:endParaRPr lang="en-US" sz="2400" dirty="0"/>
          </a:p>
          <a:p>
            <a:pPr marL="380990" indent="-380990"/>
            <a:r>
              <a:rPr lang="en-US" sz="2400" dirty="0">
                <a:solidFill>
                  <a:srgbClr val="C00000"/>
                </a:solidFill>
              </a:rPr>
              <a:t>One-hot encoding </a:t>
            </a:r>
            <a:r>
              <a:rPr lang="en-US" sz="2400" dirty="0"/>
              <a:t>is used for word representation at the </a:t>
            </a:r>
            <a:r>
              <a:rPr lang="en-US" sz="2400" dirty="0">
                <a:solidFill>
                  <a:srgbClr val="C00000"/>
                </a:solidFill>
              </a:rPr>
              <a:t>input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output</a:t>
            </a:r>
            <a:r>
              <a:rPr lang="en-US" sz="2400" dirty="0"/>
              <a:t> layers</a:t>
            </a:r>
          </a:p>
          <a:p>
            <a:pPr marL="380990" indent="-380990"/>
            <a:r>
              <a:rPr lang="en-US" sz="2400" dirty="0"/>
              <a:t>For each occurrence of a word in a text, </a:t>
            </a:r>
            <a:r>
              <a:rPr lang="en-US" sz="2400" dirty="0">
                <a:solidFill>
                  <a:srgbClr val="C00000"/>
                </a:solidFill>
              </a:rPr>
              <a:t>backpropagation</a:t>
            </a:r>
            <a:r>
              <a:rPr lang="en-US" sz="2400" dirty="0"/>
              <a:t> happens once to </a:t>
            </a:r>
            <a:r>
              <a:rPr lang="en-US" sz="2400" dirty="0">
                <a:solidFill>
                  <a:srgbClr val="C00000"/>
                </a:solidFill>
              </a:rPr>
              <a:t>update weights </a:t>
            </a:r>
            <a:r>
              <a:rPr lang="en-US" sz="2400" dirty="0"/>
              <a:t>slightly</a:t>
            </a:r>
          </a:p>
          <a:p>
            <a:pPr marL="380990" indent="-380990"/>
            <a:r>
              <a:rPr lang="en-US" sz="2400" dirty="0"/>
              <a:t>The model is trained on a </a:t>
            </a:r>
            <a:r>
              <a:rPr lang="en-US" sz="2400" dirty="0">
                <a:solidFill>
                  <a:srgbClr val="C00000"/>
                </a:solidFill>
              </a:rPr>
              <a:t>large corpus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to learn meaning of the word in </a:t>
            </a:r>
            <a:r>
              <a:rPr lang="en-US" sz="2400" dirty="0">
                <a:solidFill>
                  <a:srgbClr val="C00000"/>
                </a:solidFill>
              </a:rPr>
              <a:t>different contexts</a:t>
            </a:r>
          </a:p>
          <a:p>
            <a:pPr marL="380990" indent="-380990"/>
            <a:r>
              <a:rPr lang="en-US" sz="2400" dirty="0"/>
              <a:t>After training, </a:t>
            </a:r>
            <a:r>
              <a:rPr lang="en-US" sz="2400" dirty="0">
                <a:solidFill>
                  <a:srgbClr val="C00000"/>
                </a:solidFill>
              </a:rPr>
              <a:t>embeddings</a:t>
            </a:r>
            <a:r>
              <a:rPr lang="en-US" sz="2400" dirty="0"/>
              <a:t> are the </a:t>
            </a:r>
            <a:r>
              <a:rPr lang="en-US" sz="2400" dirty="0">
                <a:solidFill>
                  <a:srgbClr val="C00000"/>
                </a:solidFill>
              </a:rPr>
              <a:t>average of weights </a:t>
            </a:r>
            <a:r>
              <a:rPr lang="en-US" sz="2400" dirty="0"/>
              <a:t>that connect the input layer to the hidden layer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B2FE7E-02DD-3DD4-DBD1-1E8ACC7C8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055" y="3707104"/>
            <a:ext cx="2320905" cy="2997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52BAD-1F45-ED61-5943-47C2531BE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639" y="5124082"/>
            <a:ext cx="5603249" cy="17339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505C30-FBEB-B9E7-5FC9-9129A6A182D8}"/>
              </a:ext>
            </a:extLst>
          </p:cNvPr>
          <p:cNvSpPr txBox="1"/>
          <p:nvPr/>
        </p:nvSpPr>
        <p:spPr>
          <a:xfrm>
            <a:off x="9672147" y="6058294"/>
            <a:ext cx="18917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N: Embedding size</a:t>
            </a:r>
          </a:p>
          <a:p>
            <a:r>
              <a:rPr lang="en-US" sz="1200" dirty="0"/>
              <a:t>V: Vocab size</a:t>
            </a:r>
          </a:p>
          <a:p>
            <a:r>
              <a:rPr lang="en-US" sz="1200" dirty="0"/>
              <a:t>C: Context Size</a:t>
            </a:r>
          </a:p>
        </p:txBody>
      </p:sp>
    </p:spTree>
    <p:extLst>
      <p:ext uri="{BB962C8B-B14F-4D97-AF65-F5344CB8AC3E}">
        <p14:creationId xmlns:p14="http://schemas.microsoft.com/office/powerpoint/2010/main" val="3886559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25767D-4572-B24B-0E45-02D36C483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225" y="5179056"/>
            <a:ext cx="5438775" cy="16789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D21383-D59B-EEA6-D9BC-3865598B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of CBOW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CF387-770D-1FBB-3894-F25B8B97B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450"/>
            <a:ext cx="11029951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In </a:t>
            </a:r>
            <a:r>
              <a:rPr lang="en-US" dirty="0">
                <a:solidFill>
                  <a:srgbClr val="C00000"/>
                </a:solidFill>
              </a:rPr>
              <a:t>large corpus</a:t>
            </a:r>
            <a:r>
              <a:rPr lang="en-US" dirty="0"/>
              <a:t>, words with </a:t>
            </a:r>
            <a:r>
              <a:rPr lang="en-US" dirty="0">
                <a:solidFill>
                  <a:srgbClr val="C00000"/>
                </a:solidFill>
              </a:rPr>
              <a:t>similar meanings </a:t>
            </a:r>
            <a:r>
              <a:rPr lang="en-US" dirty="0"/>
              <a:t>often appear in similar contexts, meaning they tend to have the </a:t>
            </a:r>
            <a:r>
              <a:rPr lang="en-US" dirty="0">
                <a:solidFill>
                  <a:srgbClr val="C00000"/>
                </a:solidFill>
              </a:rPr>
              <a:t>same surrounding words</a:t>
            </a:r>
            <a:r>
              <a:rPr lang="en-US" dirty="0"/>
              <a:t>(e.g.,  both words “cat" and “kitten“ appear with words like "pet," "fur," "meow," etc.) </a:t>
            </a:r>
          </a:p>
          <a:p>
            <a:r>
              <a:rPr lang="en-US" dirty="0"/>
              <a:t>Over </a:t>
            </a:r>
            <a:r>
              <a:rPr lang="en-US" dirty="0">
                <a:solidFill>
                  <a:srgbClr val="C00000"/>
                </a:solidFill>
              </a:rPr>
              <a:t>many training</a:t>
            </a:r>
            <a:r>
              <a:rPr lang="en-US" dirty="0"/>
              <a:t> iterations, their </a:t>
            </a:r>
            <a:r>
              <a:rPr lang="en-US" dirty="0">
                <a:solidFill>
                  <a:srgbClr val="C00000"/>
                </a:solidFill>
              </a:rPr>
              <a:t>weights</a:t>
            </a:r>
            <a:r>
              <a:rPr lang="en-US" dirty="0"/>
              <a:t> in the model become </a:t>
            </a:r>
            <a:r>
              <a:rPr lang="en-US" dirty="0">
                <a:solidFill>
                  <a:srgbClr val="C00000"/>
                </a:solidFill>
              </a:rPr>
              <a:t>close</a:t>
            </a:r>
          </a:p>
          <a:p>
            <a:r>
              <a:rPr lang="en-US" dirty="0"/>
              <a:t>This allows to capture word </a:t>
            </a:r>
            <a:r>
              <a:rPr lang="en-US" dirty="0">
                <a:solidFill>
                  <a:srgbClr val="C00000"/>
                </a:solidFill>
              </a:rPr>
              <a:t>relationships</a:t>
            </a:r>
            <a:r>
              <a:rPr lang="en-US" dirty="0"/>
              <a:t> without explicit </a:t>
            </a:r>
            <a:r>
              <a:rPr lang="en-US" dirty="0">
                <a:solidFill>
                  <a:srgbClr val="C00000"/>
                </a:solidFill>
              </a:rPr>
              <a:t>human intervention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dimensions</a:t>
            </a:r>
            <a:r>
              <a:rPr lang="en-US" dirty="0"/>
              <a:t> of these embeddings are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necessarily </a:t>
            </a:r>
            <a:r>
              <a:rPr lang="en-US" dirty="0">
                <a:solidFill>
                  <a:srgbClr val="C00000"/>
                </a:solidFill>
              </a:rPr>
              <a:t>interpretable</a:t>
            </a:r>
            <a:r>
              <a:rPr lang="en-US" dirty="0"/>
              <a:t> in human terms because they are learned automatically based on statistical patterns (e.g., the vector for "cat" might encode some information about pet, fur, etc., but these features are </a:t>
            </a:r>
            <a:r>
              <a:rPr lang="en-US" dirty="0">
                <a:solidFill>
                  <a:srgbClr val="C00000"/>
                </a:solidFill>
              </a:rPr>
              <a:t>spread</a:t>
            </a:r>
            <a:r>
              <a:rPr lang="en-US" dirty="0"/>
              <a:t> across multiple dimensions rather than being assigned to specific ones.) </a:t>
            </a:r>
          </a:p>
        </p:txBody>
      </p:sp>
    </p:spTree>
    <p:extLst>
      <p:ext uri="{BB962C8B-B14F-4D97-AF65-F5344CB8AC3E}">
        <p14:creationId xmlns:p14="http://schemas.microsoft.com/office/powerpoint/2010/main" val="1847458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773FA8-F676-BB2D-09A1-A2F68A7E8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979" y="3731173"/>
            <a:ext cx="6574523" cy="2136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4400" y="1146624"/>
            <a:ext cx="10769600" cy="985053"/>
          </a:xfrm>
          <a:prstGeom prst="rect">
            <a:avLst/>
          </a:prstGeom>
        </p:spPr>
        <p:txBody>
          <a:bodyPr vert="horz" wrap="square" lIns="0" tIns="8929" rIns="0" bIns="0" rtlCol="0">
            <a:spAutoFit/>
          </a:bodyPr>
          <a:lstStyle/>
          <a:p>
            <a:pPr marL="389920" marR="3572" indent="-380990">
              <a:lnSpc>
                <a:spcPct val="125000"/>
              </a:lnSpc>
              <a:spcBef>
                <a:spcPts val="71"/>
              </a:spcBef>
              <a:buFont typeface="Arial" panose="020B0604020202020204" pitchFamily="34" charset="0"/>
              <a:buChar char="•"/>
            </a:pPr>
            <a:r>
              <a:rPr lang="en-US" sz="2600" spc="-17" dirty="0">
                <a:cs typeface="Georgia"/>
              </a:rPr>
              <a:t>Using </a:t>
            </a:r>
            <a:r>
              <a:rPr lang="en-US" sz="2600" spc="-17" dirty="0">
                <a:solidFill>
                  <a:srgbClr val="C00000"/>
                </a:solidFill>
                <a:cs typeface="Georgia"/>
              </a:rPr>
              <a:t>contextual meaning of a word</a:t>
            </a:r>
            <a:r>
              <a:rPr lang="en-US" sz="2600" spc="-17" dirty="0">
                <a:cs typeface="Georgia"/>
              </a:rPr>
              <a:t>, </a:t>
            </a:r>
            <a:r>
              <a:rPr sz="2600" dirty="0">
                <a:cs typeface="Georgia"/>
              </a:rPr>
              <a:t>predict</a:t>
            </a:r>
            <a:r>
              <a:rPr lang="en-US" sz="2600" dirty="0">
                <a:cs typeface="Georgia"/>
              </a:rPr>
              <a:t>s</a:t>
            </a:r>
            <a:r>
              <a:rPr sz="2600" b="1" spc="-24" dirty="0">
                <a:cs typeface="Georgia"/>
              </a:rPr>
              <a:t> </a:t>
            </a:r>
            <a:r>
              <a:rPr lang="en-US" sz="2600" dirty="0">
                <a:cs typeface="Georgia"/>
              </a:rPr>
              <a:t>possible </a:t>
            </a:r>
            <a:r>
              <a:rPr lang="en-US" sz="2600" dirty="0">
                <a:solidFill>
                  <a:srgbClr val="C00000"/>
                </a:solidFill>
                <a:cs typeface="Georgia"/>
              </a:rPr>
              <a:t>surrounding </a:t>
            </a:r>
            <a:r>
              <a:rPr sz="2600" spc="-7" dirty="0">
                <a:solidFill>
                  <a:srgbClr val="C00000"/>
                </a:solidFill>
                <a:cs typeface="Georgia"/>
              </a:rPr>
              <a:t>words</a:t>
            </a:r>
            <a:endParaRPr lang="en-US" sz="2600" spc="-7" dirty="0">
              <a:solidFill>
                <a:srgbClr val="C00000"/>
              </a:solidFill>
              <a:cs typeface="Georgia"/>
            </a:endParaRPr>
          </a:p>
          <a:p>
            <a:pPr marL="389920" marR="3572" indent="-380990">
              <a:lnSpc>
                <a:spcPct val="125000"/>
              </a:lnSpc>
              <a:spcBef>
                <a:spcPts val="71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cs typeface="Georgia"/>
              </a:rPr>
              <a:t>A Neural Network is trained to </a:t>
            </a:r>
            <a:r>
              <a:rPr lang="en-US" sz="2600" dirty="0">
                <a:solidFill>
                  <a:srgbClr val="C00000"/>
                </a:solidFill>
                <a:cs typeface="Georgia"/>
              </a:rPr>
              <a:t>predict surrounding </a:t>
            </a:r>
            <a:r>
              <a:rPr lang="en-US" sz="2600" spc="-7" dirty="0">
                <a:solidFill>
                  <a:srgbClr val="C00000"/>
                </a:solidFill>
                <a:cs typeface="Georgia"/>
              </a:rPr>
              <a:t>words</a:t>
            </a:r>
            <a:r>
              <a:rPr lang="en-US" sz="2600" spc="-7" dirty="0">
                <a:cs typeface="Georgia"/>
              </a:rPr>
              <a:t> by target word</a:t>
            </a:r>
          </a:p>
        </p:txBody>
      </p:sp>
      <p:pic>
        <p:nvPicPr>
          <p:cNvPr id="9" name="object 6">
            <a:extLst>
              <a:ext uri="{FF2B5EF4-FFF2-40B4-BE49-F238E27FC236}">
                <a16:creationId xmlns:a16="http://schemas.microsoft.com/office/drawing/2014/main" id="{A1F155B3-4E7F-2AD1-BF79-9BC98492A05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4575" y="2212294"/>
            <a:ext cx="4175336" cy="194097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7443A30-6424-49E8-AD74-67BCC89900A4}"/>
              </a:ext>
            </a:extLst>
          </p:cNvPr>
          <p:cNvSpPr txBox="1">
            <a:spLocks/>
          </p:cNvSpPr>
          <p:nvPr/>
        </p:nvSpPr>
        <p:spPr>
          <a:xfrm>
            <a:off x="828470" y="331254"/>
            <a:ext cx="9258707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Skip-Gram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273AC-05CF-B53F-0100-BD70B693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45" y="297196"/>
            <a:ext cx="10365907" cy="57451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Skip-Gram 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E5BF6-A4BD-5734-9894-AD15C98C8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049527"/>
            <a:ext cx="11375356" cy="2939119"/>
          </a:xfrm>
        </p:spPr>
        <p:txBody>
          <a:bodyPr>
            <a:normAutofit fontScale="70000" lnSpcReduction="20000"/>
          </a:bodyPr>
          <a:lstStyle/>
          <a:p>
            <a:pPr marL="380990" indent="-380990"/>
            <a:r>
              <a:rPr lang="en-US" dirty="0"/>
              <a:t>The model consists of a </a:t>
            </a:r>
            <a:r>
              <a:rPr lang="en-US" dirty="0">
                <a:solidFill>
                  <a:srgbClr val="C00000"/>
                </a:solidFill>
              </a:rPr>
              <a:t>single hidden layer neural network</a:t>
            </a:r>
            <a:r>
              <a:rPr lang="en-US" dirty="0"/>
              <a:t>. </a:t>
            </a:r>
          </a:p>
          <a:p>
            <a:pPr marL="380990" indent="-380990"/>
            <a:r>
              <a:rPr lang="en-US" sz="2800" dirty="0"/>
              <a:t>At the beginning of training, weights are usually </a:t>
            </a:r>
            <a:r>
              <a:rPr lang="en-US" sz="2800" dirty="0">
                <a:solidFill>
                  <a:srgbClr val="C00000"/>
                </a:solidFill>
              </a:rPr>
              <a:t>initialized</a:t>
            </a:r>
            <a:r>
              <a:rPr lang="en-US" sz="2800" dirty="0"/>
              <a:t> with small </a:t>
            </a:r>
            <a:r>
              <a:rPr lang="en-US" sz="2800" dirty="0">
                <a:solidFill>
                  <a:srgbClr val="C00000"/>
                </a:solidFill>
              </a:rPr>
              <a:t>random</a:t>
            </a:r>
            <a:r>
              <a:rPr lang="en-US" sz="2800" dirty="0"/>
              <a:t> values. </a:t>
            </a:r>
          </a:p>
          <a:p>
            <a:pPr marL="380990" indent="-380990"/>
            <a:r>
              <a:rPr lang="en-US" sz="2800" dirty="0"/>
              <a:t>The model takes a </a:t>
            </a:r>
            <a:r>
              <a:rPr lang="en-US" sz="2800" dirty="0">
                <a:solidFill>
                  <a:srgbClr val="C00000"/>
                </a:solidFill>
              </a:rPr>
              <a:t>target word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from a corpus as </a:t>
            </a:r>
            <a:r>
              <a:rPr lang="en-US" sz="2800" dirty="0">
                <a:solidFill>
                  <a:srgbClr val="C00000"/>
                </a:solidFill>
              </a:rPr>
              <a:t>input</a:t>
            </a:r>
            <a:r>
              <a:rPr lang="en-US" sz="2800" dirty="0"/>
              <a:t> and uses it to predict the words that appear </a:t>
            </a:r>
            <a:r>
              <a:rPr lang="en-US" sz="2800" dirty="0">
                <a:solidFill>
                  <a:srgbClr val="C00000"/>
                </a:solidFill>
              </a:rPr>
              <a:t>within a certain window </a:t>
            </a:r>
            <a:r>
              <a:rPr lang="en-US" sz="2800" dirty="0"/>
              <a:t>around it (context window) as </a:t>
            </a:r>
            <a:r>
              <a:rPr lang="en-US" sz="2800" dirty="0">
                <a:solidFill>
                  <a:srgbClr val="C00000"/>
                </a:solidFill>
              </a:rPr>
              <a:t>outputs</a:t>
            </a:r>
          </a:p>
          <a:p>
            <a:pPr marL="380990" indent="-380990"/>
            <a:r>
              <a:rPr lang="en-US" sz="2800" dirty="0">
                <a:solidFill>
                  <a:srgbClr val="C00000"/>
                </a:solidFill>
              </a:rPr>
              <a:t>One-hot encoding </a:t>
            </a:r>
            <a:r>
              <a:rPr lang="en-US" sz="2800" dirty="0"/>
              <a:t>is used for word representation at the </a:t>
            </a:r>
            <a:r>
              <a:rPr lang="en-US" sz="2800" dirty="0">
                <a:solidFill>
                  <a:srgbClr val="C00000"/>
                </a:solidFill>
              </a:rPr>
              <a:t>input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C00000"/>
                </a:solidFill>
              </a:rPr>
              <a:t>output</a:t>
            </a:r>
            <a:r>
              <a:rPr lang="en-US" sz="2800" dirty="0"/>
              <a:t> layers</a:t>
            </a:r>
          </a:p>
          <a:p>
            <a:pPr marL="380990" indent="-380990"/>
            <a:r>
              <a:rPr lang="en-US" dirty="0"/>
              <a:t>For each occurrence of a word in a text, </a:t>
            </a:r>
            <a:r>
              <a:rPr lang="en-US" dirty="0">
                <a:solidFill>
                  <a:srgbClr val="C00000"/>
                </a:solidFill>
              </a:rPr>
              <a:t>backpropagation</a:t>
            </a:r>
            <a:r>
              <a:rPr lang="en-US" dirty="0"/>
              <a:t> happens once to update weights slightly</a:t>
            </a:r>
          </a:p>
          <a:p>
            <a:pPr marL="380990" indent="-380990"/>
            <a:r>
              <a:rPr lang="en-US" dirty="0"/>
              <a:t>The model is trained on a </a:t>
            </a:r>
            <a:r>
              <a:rPr lang="en-US" dirty="0">
                <a:solidFill>
                  <a:srgbClr val="C00000"/>
                </a:solidFill>
              </a:rPr>
              <a:t>large corpus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to learn meaning of the word in </a:t>
            </a:r>
            <a:r>
              <a:rPr lang="en-US" dirty="0">
                <a:solidFill>
                  <a:srgbClr val="C00000"/>
                </a:solidFill>
              </a:rPr>
              <a:t>different contexts</a:t>
            </a:r>
          </a:p>
          <a:p>
            <a:pPr marL="380990" indent="-380990"/>
            <a:r>
              <a:rPr lang="en-US" dirty="0"/>
              <a:t>After training, </a:t>
            </a:r>
            <a:r>
              <a:rPr lang="en-US" dirty="0">
                <a:solidFill>
                  <a:srgbClr val="C00000"/>
                </a:solidFill>
              </a:rPr>
              <a:t>embeddings</a:t>
            </a:r>
            <a:r>
              <a:rPr lang="en-US" dirty="0"/>
              <a:t> are the </a:t>
            </a:r>
            <a:r>
              <a:rPr lang="en-US" dirty="0">
                <a:solidFill>
                  <a:srgbClr val="C00000"/>
                </a:solidFill>
              </a:rPr>
              <a:t>weights </a:t>
            </a:r>
            <a:r>
              <a:rPr lang="en-US" dirty="0"/>
              <a:t>that connect the input layer to the hidden layer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1803F-57B5-5D04-939A-49EBF30AC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16" y="5275854"/>
            <a:ext cx="6010712" cy="1291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24EFE7-7485-B854-318A-8FC8866E9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96" y="3797258"/>
            <a:ext cx="5848351" cy="1365474"/>
          </a:xfrm>
          <a:prstGeom prst="rect">
            <a:avLst/>
          </a:prstGeom>
        </p:spPr>
      </p:pic>
      <p:pic>
        <p:nvPicPr>
          <p:cNvPr id="12" name="Picture 11" descr="A diagram of a machine&#10;&#10;Description automatically generated">
            <a:extLst>
              <a:ext uri="{FF2B5EF4-FFF2-40B4-BE49-F238E27FC236}">
                <a16:creationId xmlns:a16="http://schemas.microsoft.com/office/drawing/2014/main" id="{DA56CAAB-28E0-1B34-06FD-B4522273F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422" y="3684136"/>
            <a:ext cx="1380706" cy="285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63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A4B5D-5B1B-0F70-6B8C-68ABB211A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CBOW vs Skip-Gram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4F0F2FC-D13C-0D4D-8F7C-5EF195259B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86200" y="1389918"/>
            <a:ext cx="11034350" cy="4985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 dirty="0"/>
              <a:t>CBOW</a:t>
            </a:r>
            <a:r>
              <a:rPr lang="en-US" altLang="en-US" sz="2000" dirty="0"/>
              <a:t>: </a:t>
            </a:r>
          </a:p>
          <a:p>
            <a:pPr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/>
              <a:t>Generally, more efficient and </a:t>
            </a:r>
            <a:r>
              <a:rPr lang="en-US" altLang="en-US" sz="2200" dirty="0">
                <a:solidFill>
                  <a:srgbClr val="C00000"/>
                </a:solidFill>
              </a:rPr>
              <a:t>faster</a:t>
            </a:r>
            <a:r>
              <a:rPr lang="en-US" altLang="en-US" sz="2200" dirty="0"/>
              <a:t> to train. This is because it predicts </a:t>
            </a:r>
            <a:r>
              <a:rPr lang="en-US" altLang="en-US" sz="2200" dirty="0">
                <a:solidFill>
                  <a:srgbClr val="C00000"/>
                </a:solidFill>
              </a:rPr>
              <a:t>one word</a:t>
            </a:r>
            <a:r>
              <a:rPr lang="en-US" altLang="en-US" sz="2200" dirty="0"/>
              <a:t> (the target) from a set of context words, </a:t>
            </a:r>
            <a:r>
              <a:rPr lang="en-US" altLang="en-US" sz="2200" dirty="0">
                <a:solidFill>
                  <a:srgbClr val="C00000"/>
                </a:solidFill>
              </a:rPr>
              <a:t>reducing the number of predictions </a:t>
            </a:r>
            <a:r>
              <a:rPr lang="en-US" altLang="en-US" sz="2200" dirty="0"/>
              <a:t>per training instance.</a:t>
            </a:r>
          </a:p>
          <a:p>
            <a:pPr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/>
              <a:t>Tends to perform better with </a:t>
            </a:r>
            <a:r>
              <a:rPr lang="en-US" altLang="en-US" sz="2200" dirty="0">
                <a:solidFill>
                  <a:srgbClr val="C00000"/>
                </a:solidFill>
              </a:rPr>
              <a:t>frequent words</a:t>
            </a:r>
            <a:r>
              <a:rPr lang="en-US" altLang="en-US" sz="2200" dirty="0"/>
              <a:t>. Produces </a:t>
            </a:r>
            <a:r>
              <a:rPr lang="en-US" altLang="en-US" sz="2200" dirty="0">
                <a:solidFill>
                  <a:srgbClr val="C00000"/>
                </a:solidFill>
              </a:rPr>
              <a:t>smoother word embeddings </a:t>
            </a:r>
            <a:r>
              <a:rPr lang="en-US" altLang="en-US" sz="2200" dirty="0"/>
              <a:t>because it uses </a:t>
            </a:r>
            <a:r>
              <a:rPr lang="en-US" altLang="en-US" sz="2200" dirty="0">
                <a:solidFill>
                  <a:srgbClr val="C00000"/>
                </a:solidFill>
              </a:rPr>
              <a:t>several context words </a:t>
            </a:r>
            <a:r>
              <a:rPr lang="en-US" altLang="en-US" sz="2200" dirty="0"/>
              <a:t>to predict target.</a:t>
            </a:r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/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/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/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/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/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 dirty="0"/>
              <a:t>Skip-gram</a:t>
            </a:r>
            <a:r>
              <a:rPr lang="en-US" altLang="en-US" sz="2000" dirty="0"/>
              <a:t>: </a:t>
            </a:r>
          </a:p>
          <a:p>
            <a:pPr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>
                <a:solidFill>
                  <a:srgbClr val="C00000"/>
                </a:solidFill>
              </a:rPr>
              <a:t>Slower</a:t>
            </a:r>
            <a:r>
              <a:rPr lang="en-US" altLang="en-US" sz="2200" dirty="0"/>
              <a:t> to train because it predicts </a:t>
            </a:r>
            <a:r>
              <a:rPr lang="en-US" altLang="en-US" sz="2200" dirty="0">
                <a:solidFill>
                  <a:srgbClr val="C00000"/>
                </a:solidFill>
              </a:rPr>
              <a:t>multiple</a:t>
            </a:r>
            <a:r>
              <a:rPr lang="en-US" altLang="en-US" sz="2200" dirty="0"/>
              <a:t> context words for each target word, </a:t>
            </a:r>
            <a:r>
              <a:rPr lang="en-US" altLang="en-US" sz="2200" dirty="0">
                <a:solidFill>
                  <a:srgbClr val="C00000"/>
                </a:solidFill>
              </a:rPr>
              <a:t>increasing the number of predictions</a:t>
            </a:r>
            <a:r>
              <a:rPr lang="en-US" altLang="en-US" sz="2200" dirty="0"/>
              <a:t> required. </a:t>
            </a:r>
          </a:p>
          <a:p>
            <a:pPr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/>
              <a:t>Performs better with </a:t>
            </a:r>
            <a:r>
              <a:rPr lang="en-US" altLang="en-US" sz="2200" dirty="0">
                <a:solidFill>
                  <a:srgbClr val="C00000"/>
                </a:solidFill>
              </a:rPr>
              <a:t>rare words</a:t>
            </a:r>
            <a:r>
              <a:rPr lang="en-US" altLang="en-US" sz="2200" dirty="0"/>
              <a:t>. Captures </a:t>
            </a:r>
            <a:r>
              <a:rPr lang="en-US" altLang="en-US" sz="2200" dirty="0">
                <a:solidFill>
                  <a:srgbClr val="C00000"/>
                </a:solidFill>
              </a:rPr>
              <a:t>fine-grained</a:t>
            </a:r>
            <a:r>
              <a:rPr lang="en-US" altLang="en-US" sz="2200" dirty="0"/>
              <a:t> semantics because it focuses on each word </a:t>
            </a:r>
            <a:r>
              <a:rPr lang="en-US" altLang="en-US" sz="2200" dirty="0">
                <a:solidFill>
                  <a:srgbClr val="C00000"/>
                </a:solidFill>
              </a:rPr>
              <a:t>individually</a:t>
            </a:r>
            <a:r>
              <a:rPr lang="en-US" altLang="en-US" sz="2200" dirty="0"/>
              <a:t>.</a:t>
            </a: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C246D58-DFE5-E197-F7AB-365C7DEA6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741" y="2819399"/>
            <a:ext cx="4001059" cy="210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00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28F8F-4206-E27A-ACB3-929F8C3F8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Hyper-parameters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2EA75-1FF7-4D28-A78B-B1674D4EB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49001" cy="4351338"/>
          </a:xfrm>
        </p:spPr>
        <p:txBody>
          <a:bodyPr>
            <a:normAutofit/>
          </a:bodyPr>
          <a:lstStyle/>
          <a:p>
            <a:r>
              <a:rPr lang="en-US" sz="2600" dirty="0"/>
              <a:t>A </a:t>
            </a:r>
            <a:r>
              <a:rPr lang="en-US" sz="2600" dirty="0">
                <a:solidFill>
                  <a:srgbClr val="C00000"/>
                </a:solidFill>
              </a:rPr>
              <a:t>smaller</a:t>
            </a:r>
            <a:r>
              <a:rPr lang="en-US" sz="2600" dirty="0"/>
              <a:t> window size (less than 5) focuses on capturing </a:t>
            </a:r>
            <a:r>
              <a:rPr lang="en-US" sz="2600" dirty="0">
                <a:solidFill>
                  <a:srgbClr val="C00000"/>
                </a:solidFill>
              </a:rPr>
              <a:t>local context </a:t>
            </a:r>
            <a:r>
              <a:rPr lang="en-US" sz="2600" dirty="0"/>
              <a:t>(short-range dependencies )</a:t>
            </a:r>
          </a:p>
          <a:p>
            <a:r>
              <a:rPr lang="en-US" sz="2600" dirty="0">
                <a:solidFill>
                  <a:srgbClr val="C00000"/>
                </a:solidFill>
              </a:rPr>
              <a:t>Larger</a:t>
            </a:r>
            <a:r>
              <a:rPr lang="en-US" sz="2600" dirty="0"/>
              <a:t> window sizes (more than 10) capture a more </a:t>
            </a:r>
            <a:r>
              <a:rPr lang="en-US" sz="2600" dirty="0">
                <a:solidFill>
                  <a:srgbClr val="C00000"/>
                </a:solidFill>
              </a:rPr>
              <a:t>extensive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context</a:t>
            </a:r>
            <a:r>
              <a:rPr lang="en-US" sz="2600" dirty="0"/>
              <a:t>. However, they may also introduce </a:t>
            </a:r>
            <a:r>
              <a:rPr lang="en-US" sz="2600" dirty="0">
                <a:solidFill>
                  <a:srgbClr val="C00000"/>
                </a:solidFill>
              </a:rPr>
              <a:t>noise</a:t>
            </a:r>
            <a:r>
              <a:rPr lang="en-US" sz="2600" dirty="0"/>
              <a:t>.</a:t>
            </a:r>
          </a:p>
          <a:p>
            <a:r>
              <a:rPr lang="en-US" sz="2600" dirty="0">
                <a:solidFill>
                  <a:srgbClr val="C00000"/>
                </a:solidFill>
              </a:rPr>
              <a:t>Smaller</a:t>
            </a:r>
            <a:r>
              <a:rPr lang="en-US" sz="2600" dirty="0"/>
              <a:t> vector (Less than 100) sizes are less computationally intensive, but they might </a:t>
            </a:r>
            <a:r>
              <a:rPr lang="en-US" sz="2600" dirty="0">
                <a:solidFill>
                  <a:srgbClr val="C00000"/>
                </a:solidFill>
              </a:rPr>
              <a:t>not capture rich semantic</a:t>
            </a:r>
          </a:p>
          <a:p>
            <a:r>
              <a:rPr lang="en-US" sz="2600" dirty="0">
                <a:solidFill>
                  <a:srgbClr val="C00000"/>
                </a:solidFill>
              </a:rPr>
              <a:t>Larger</a:t>
            </a:r>
            <a:r>
              <a:rPr lang="en-US" sz="2600" dirty="0"/>
              <a:t> vector sizes (more than 300) can </a:t>
            </a:r>
            <a:r>
              <a:rPr lang="en-US" sz="2600" dirty="0">
                <a:solidFill>
                  <a:srgbClr val="C00000"/>
                </a:solidFill>
              </a:rPr>
              <a:t>capture more features</a:t>
            </a:r>
            <a:r>
              <a:rPr lang="en-US" sz="2600" dirty="0"/>
              <a:t>, but computationally expensive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4032E-A771-97B3-D641-E6EFE8284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5550274"/>
            <a:ext cx="5715000" cy="672353"/>
          </a:xfrm>
          <a:prstGeom prst="rect">
            <a:avLst/>
          </a:prstGeom>
        </p:spPr>
      </p:pic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F3586C9-83C5-DCA9-697A-0F853172E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128" y="4991100"/>
            <a:ext cx="2454047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23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80D9-3EE8-3D68-3C11-EC26E44C6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349250"/>
            <a:ext cx="10515600" cy="1325563"/>
          </a:xfrm>
        </p:spPr>
        <p:txBody>
          <a:bodyPr/>
          <a:lstStyle/>
          <a:p>
            <a:r>
              <a:rPr lang="en-US" dirty="0"/>
              <a:t>Word2Vec Advantages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89B991D-E84B-F920-A755-D7F2AF16E6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18088" y="1490147"/>
            <a:ext cx="8718549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/>
              <a:t>Dense Vector</a:t>
            </a:r>
            <a:r>
              <a:rPr lang="en-US" altLang="en-US" sz="2400" dirty="0"/>
              <a:t>: </a:t>
            </a:r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/>
              <a:t>Represents each word as a </a:t>
            </a:r>
            <a:r>
              <a:rPr lang="en-US" altLang="en-US" sz="2400" dirty="0">
                <a:solidFill>
                  <a:srgbClr val="C00000"/>
                </a:solidFill>
              </a:rPr>
              <a:t>dense vector </a:t>
            </a:r>
            <a:r>
              <a:rPr lang="en-US" altLang="en-US" sz="2400" dirty="0"/>
              <a:t>in a continuous vector space (e.g., 100 or 300) encode </a:t>
            </a:r>
            <a:r>
              <a:rPr lang="en-US" altLang="en-US" sz="2400" dirty="0">
                <a:solidFill>
                  <a:srgbClr val="C00000"/>
                </a:solidFill>
              </a:rPr>
              <a:t>more information </a:t>
            </a:r>
            <a:r>
              <a:rPr lang="en-US" altLang="en-US" sz="2400" dirty="0"/>
              <a:t>with less size comparing sparse vectors.</a:t>
            </a:r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/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/>
              <a:t>Semantic Similarity</a:t>
            </a:r>
            <a:r>
              <a:rPr lang="en-US" altLang="en-US" sz="2400" dirty="0"/>
              <a:t>: </a:t>
            </a:r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/>
              <a:t>Words with </a:t>
            </a:r>
            <a:r>
              <a:rPr lang="en-US" altLang="en-US" sz="2400" dirty="0">
                <a:solidFill>
                  <a:srgbClr val="C00000"/>
                </a:solidFill>
              </a:rPr>
              <a:t>similar meanings </a:t>
            </a:r>
            <a:r>
              <a:rPr lang="en-US" altLang="en-US" sz="2400" dirty="0"/>
              <a:t>are mapped to </a:t>
            </a:r>
            <a:r>
              <a:rPr lang="en-US" altLang="en-US" sz="2400" dirty="0">
                <a:solidFill>
                  <a:srgbClr val="C00000"/>
                </a:solidFill>
              </a:rPr>
              <a:t>nearby</a:t>
            </a:r>
            <a:r>
              <a:rPr lang="en-US" altLang="en-US" sz="2400" dirty="0"/>
              <a:t> points in the vector space (e.g., cat and kitten) </a:t>
            </a:r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/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/>
              <a:t>Capture Relationships</a:t>
            </a:r>
            <a:r>
              <a:rPr lang="en-US" altLang="en-US" sz="2400" dirty="0"/>
              <a:t>: </a:t>
            </a:r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/>
              <a:t>Captures </a:t>
            </a:r>
            <a:r>
              <a:rPr lang="en-US" altLang="en-US" sz="2400" dirty="0">
                <a:solidFill>
                  <a:srgbClr val="C00000"/>
                </a:solidFill>
              </a:rPr>
              <a:t>distances </a:t>
            </a:r>
            <a:r>
              <a:rPr lang="en-US" altLang="en-US" sz="2400" dirty="0"/>
              <a:t>between words ( </a:t>
            </a:r>
            <a:r>
              <a:rPr lang="en-US" altLang="en-US" sz="2400" dirty="0" err="1"/>
              <a:t>e,g</a:t>
            </a:r>
            <a:r>
              <a:rPr lang="en-US" altLang="en-US" sz="2400" dirty="0"/>
              <a:t>., difference between "king" and "queen" is similar to the difference between "man" and "woman.“)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395C4-1CEF-69F5-E64F-CB704CBE3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043" y="3525838"/>
            <a:ext cx="1900061" cy="3176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E65BCD-4893-94F5-6C59-A8CB1507F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701" y="1465263"/>
            <a:ext cx="306381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17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212" y="358238"/>
            <a:ext cx="11288944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4000" dirty="0"/>
              <a:t>Word2Vec </a:t>
            </a:r>
            <a:r>
              <a:rPr lang="en-US" sz="4000" spc="47" dirty="0"/>
              <a:t>Limitation</a:t>
            </a:r>
            <a:endParaRPr sz="4000" spc="53" dirty="0"/>
          </a:p>
        </p:txBody>
      </p:sp>
      <p:sp>
        <p:nvSpPr>
          <p:cNvPr id="3" name="object 3"/>
          <p:cNvSpPr txBox="1"/>
          <p:nvPr/>
        </p:nvSpPr>
        <p:spPr>
          <a:xfrm>
            <a:off x="802812" y="1466005"/>
            <a:ext cx="10679344" cy="397638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086" marR="1076086">
              <a:lnSpc>
                <a:spcPct val="115399"/>
              </a:lnSpc>
              <a:spcBef>
                <a:spcPts val="133"/>
              </a:spcBef>
              <a:tabLst>
                <a:tab pos="586725" algn="l"/>
                <a:tab pos="587572" algn="l"/>
              </a:tabLst>
            </a:pPr>
            <a:r>
              <a:rPr lang="en-US" sz="2667" spc="-167" dirty="0">
                <a:cs typeface="Segoe UI Symbol"/>
              </a:rPr>
              <a:t>In Word2Vec w</a:t>
            </a:r>
            <a:r>
              <a:rPr sz="2667" dirty="0">
                <a:cs typeface="Segoe UI Symbol"/>
              </a:rPr>
              <a:t>o</a:t>
            </a:r>
            <a:r>
              <a:rPr sz="2667" spc="-13" dirty="0">
                <a:cs typeface="Segoe UI Symbol"/>
              </a:rPr>
              <a:t>r</a:t>
            </a:r>
            <a:r>
              <a:rPr sz="2667" spc="47" dirty="0">
                <a:cs typeface="Segoe UI Symbol"/>
              </a:rPr>
              <a:t>d emb</a:t>
            </a:r>
            <a:r>
              <a:rPr sz="2667" spc="53" dirty="0">
                <a:cs typeface="Segoe UI Symbol"/>
              </a:rPr>
              <a:t>e</a:t>
            </a:r>
            <a:r>
              <a:rPr sz="2667" spc="20" dirty="0">
                <a:cs typeface="Segoe UI Symbol"/>
              </a:rPr>
              <a:t>d</a:t>
            </a:r>
            <a:r>
              <a:rPr sz="2667" spc="-13" dirty="0">
                <a:cs typeface="Segoe UI Symbol"/>
              </a:rPr>
              <a:t>di</a:t>
            </a:r>
            <a:r>
              <a:rPr sz="2667" spc="-33" dirty="0">
                <a:cs typeface="Segoe UI Symbol"/>
              </a:rPr>
              <a:t>n</a:t>
            </a:r>
            <a:r>
              <a:rPr sz="2667" spc="7" dirty="0">
                <a:cs typeface="Segoe UI Symbol"/>
              </a:rPr>
              <a:t>g</a:t>
            </a:r>
            <a:r>
              <a:rPr sz="2667" spc="47" dirty="0">
                <a:cs typeface="Segoe UI Symbol"/>
              </a:rPr>
              <a:t>s a</a:t>
            </a:r>
            <a:r>
              <a:rPr sz="2667" spc="-67" dirty="0">
                <a:cs typeface="Segoe UI Symbol"/>
              </a:rPr>
              <a:t>r</a:t>
            </a:r>
            <a:r>
              <a:rPr sz="2667" spc="20" dirty="0">
                <a:cs typeface="Segoe UI Symbol"/>
              </a:rPr>
              <a:t>e a</a:t>
            </a:r>
            <a:r>
              <a:rPr sz="2667" spc="-7" dirty="0">
                <a:cs typeface="Segoe UI Symbol"/>
              </a:rPr>
              <a:t>p</a:t>
            </a:r>
            <a:r>
              <a:rPr sz="2667" dirty="0">
                <a:cs typeface="Segoe UI Symbol"/>
              </a:rPr>
              <a:t>p</a:t>
            </a:r>
            <a:r>
              <a:rPr sz="2667" spc="-87" dirty="0">
                <a:cs typeface="Segoe UI Symbol"/>
              </a:rPr>
              <a:t>l</a:t>
            </a:r>
            <a:r>
              <a:rPr sz="2667" spc="-107" dirty="0">
                <a:cs typeface="Segoe UI Symbol"/>
              </a:rPr>
              <a:t>i</a:t>
            </a:r>
            <a:r>
              <a:rPr sz="2667" spc="147" dirty="0">
                <a:cs typeface="Segoe UI Symbol"/>
              </a:rPr>
              <a:t>e</a:t>
            </a:r>
            <a:r>
              <a:rPr sz="2667" spc="-53" dirty="0">
                <a:cs typeface="Segoe UI Symbol"/>
              </a:rPr>
              <a:t>d in a  </a:t>
            </a:r>
            <a:r>
              <a:rPr sz="2667" spc="47" dirty="0">
                <a:solidFill>
                  <a:srgbClr val="C00000"/>
                </a:solidFill>
                <a:cs typeface="Segoe UI Symbol"/>
              </a:rPr>
              <a:t>context</a:t>
            </a:r>
            <a:r>
              <a:rPr sz="2667" spc="-60" dirty="0">
                <a:solidFill>
                  <a:srgbClr val="C00000"/>
                </a:solidFill>
                <a:cs typeface="Segoe UI Symbol"/>
              </a:rPr>
              <a:t> </a:t>
            </a:r>
            <a:r>
              <a:rPr sz="2667" spc="93" dirty="0">
                <a:solidFill>
                  <a:srgbClr val="C00000"/>
                </a:solidFill>
                <a:cs typeface="Segoe UI Symbol"/>
              </a:rPr>
              <a:t>free</a:t>
            </a:r>
            <a:r>
              <a:rPr sz="2667" spc="7" dirty="0">
                <a:solidFill>
                  <a:srgbClr val="C00000"/>
                </a:solidFill>
                <a:cs typeface="Segoe UI Symbol"/>
              </a:rPr>
              <a:t> </a:t>
            </a:r>
            <a:r>
              <a:rPr sz="2667" spc="47" dirty="0">
                <a:cs typeface="Segoe UI Symbol"/>
              </a:rPr>
              <a:t>manner</a:t>
            </a:r>
            <a:endParaRPr lang="en-US" sz="2667" spc="47" dirty="0">
              <a:cs typeface="Segoe UI Symbol"/>
            </a:endParaRPr>
          </a:p>
          <a:p>
            <a:pPr marL="586725" marR="1076086" indent="-570639">
              <a:lnSpc>
                <a:spcPct val="115399"/>
              </a:lnSpc>
              <a:spcBef>
                <a:spcPts val="133"/>
              </a:spcBef>
              <a:buFont typeface="Arial MT"/>
              <a:buChar char="●"/>
              <a:tabLst>
                <a:tab pos="586725" algn="l"/>
                <a:tab pos="587572" algn="l"/>
              </a:tabLst>
            </a:pPr>
            <a:endParaRPr sz="2667" dirty="0">
              <a:cs typeface="Segoe UI Symbol"/>
            </a:endParaRPr>
          </a:p>
          <a:p>
            <a:pPr marR="38944" algn="ctr">
              <a:spcBef>
                <a:spcPts val="1573"/>
              </a:spcBef>
              <a:tabLst>
                <a:tab pos="4388162" algn="l"/>
              </a:tabLst>
            </a:pPr>
            <a:r>
              <a:rPr sz="1867" spc="-7" dirty="0">
                <a:cs typeface="Courier New"/>
              </a:rPr>
              <a:t>open </a:t>
            </a:r>
            <a:r>
              <a:rPr sz="1867" dirty="0">
                <a:cs typeface="Courier New"/>
              </a:rPr>
              <a:t>a </a:t>
            </a:r>
            <a:r>
              <a:rPr sz="1867" spc="-7" dirty="0">
                <a:solidFill>
                  <a:srgbClr val="C00000"/>
                </a:solidFill>
                <a:cs typeface="Courier New"/>
              </a:rPr>
              <a:t>bank</a:t>
            </a:r>
            <a:r>
              <a:rPr sz="1867" dirty="0">
                <a:cs typeface="Courier New"/>
              </a:rPr>
              <a:t> </a:t>
            </a:r>
            <a:r>
              <a:rPr sz="1867" spc="-7" dirty="0">
                <a:cs typeface="Courier New"/>
              </a:rPr>
              <a:t>account	on</a:t>
            </a:r>
            <a:r>
              <a:rPr sz="1867" spc="-40" dirty="0">
                <a:cs typeface="Courier New"/>
              </a:rPr>
              <a:t> </a:t>
            </a:r>
            <a:r>
              <a:rPr sz="1867" spc="-7" dirty="0">
                <a:cs typeface="Courier New"/>
              </a:rPr>
              <a:t>the</a:t>
            </a:r>
            <a:r>
              <a:rPr sz="1867" spc="-40" dirty="0">
                <a:cs typeface="Courier New"/>
              </a:rPr>
              <a:t> </a:t>
            </a:r>
            <a:r>
              <a:rPr sz="1867" spc="-7" dirty="0">
                <a:cs typeface="Courier New"/>
              </a:rPr>
              <a:t>river</a:t>
            </a:r>
            <a:r>
              <a:rPr sz="1867" spc="-40" dirty="0">
                <a:cs typeface="Courier New"/>
              </a:rPr>
              <a:t> </a:t>
            </a:r>
            <a:r>
              <a:rPr sz="1867" spc="-7" dirty="0">
                <a:solidFill>
                  <a:srgbClr val="C00000"/>
                </a:solidFill>
                <a:cs typeface="Courier New"/>
              </a:rPr>
              <a:t>bank</a:t>
            </a:r>
            <a:endParaRPr sz="1867" dirty="0">
              <a:solidFill>
                <a:srgbClr val="C00000"/>
              </a:solidFill>
              <a:cs typeface="Courier New"/>
            </a:endParaRPr>
          </a:p>
          <a:p>
            <a:pPr>
              <a:spcBef>
                <a:spcPts val="33"/>
              </a:spcBef>
            </a:pPr>
            <a:endParaRPr sz="2733" dirty="0">
              <a:cs typeface="Courier New"/>
            </a:endParaRPr>
          </a:p>
          <a:p>
            <a:pPr marL="405543" algn="ctr"/>
            <a:r>
              <a:rPr sz="1600" spc="-7" dirty="0">
                <a:solidFill>
                  <a:srgbClr val="C00000"/>
                </a:solidFill>
                <a:cs typeface="Courier New"/>
              </a:rPr>
              <a:t>[0.3,</a:t>
            </a:r>
            <a:r>
              <a:rPr sz="1600" spc="-40" dirty="0">
                <a:solidFill>
                  <a:srgbClr val="C00000"/>
                </a:solidFill>
                <a:cs typeface="Courier New"/>
              </a:rPr>
              <a:t> </a:t>
            </a:r>
            <a:r>
              <a:rPr sz="1600" spc="-7" dirty="0">
                <a:solidFill>
                  <a:srgbClr val="C00000"/>
                </a:solidFill>
                <a:cs typeface="Courier New"/>
              </a:rPr>
              <a:t>0.2,</a:t>
            </a:r>
            <a:r>
              <a:rPr sz="1600" spc="-40" dirty="0">
                <a:solidFill>
                  <a:srgbClr val="C00000"/>
                </a:solidFill>
                <a:cs typeface="Courier New"/>
              </a:rPr>
              <a:t> </a:t>
            </a:r>
            <a:r>
              <a:rPr sz="1600" spc="-7" dirty="0">
                <a:solidFill>
                  <a:srgbClr val="C00000"/>
                </a:solidFill>
                <a:cs typeface="Courier New"/>
              </a:rPr>
              <a:t>-0.8,</a:t>
            </a:r>
            <a:r>
              <a:rPr sz="1600" spc="-40" dirty="0">
                <a:solidFill>
                  <a:srgbClr val="C00000"/>
                </a:solidFill>
                <a:cs typeface="Courier New"/>
              </a:rPr>
              <a:t> </a:t>
            </a:r>
            <a:r>
              <a:rPr sz="1600" spc="-7" dirty="0">
                <a:solidFill>
                  <a:srgbClr val="C00000"/>
                </a:solidFill>
                <a:cs typeface="Courier New"/>
              </a:rPr>
              <a:t>…]</a:t>
            </a:r>
            <a:endParaRPr sz="1600" dirty="0">
              <a:solidFill>
                <a:srgbClr val="C00000"/>
              </a:solidFill>
              <a:cs typeface="Courier New"/>
            </a:endParaRPr>
          </a:p>
          <a:p>
            <a:pPr marL="586725" marR="6773" indent="-570639">
              <a:lnSpc>
                <a:spcPct val="115399"/>
              </a:lnSpc>
              <a:spcBef>
                <a:spcPts val="133"/>
              </a:spcBef>
              <a:buFont typeface="Arial MT"/>
              <a:buChar char="●"/>
              <a:tabLst>
                <a:tab pos="586725" algn="l"/>
                <a:tab pos="587572" algn="l"/>
              </a:tabLst>
            </a:pPr>
            <a:endParaRPr lang="en-US" sz="3467" b="1" spc="-140" dirty="0">
              <a:cs typeface="Arial"/>
            </a:endParaRPr>
          </a:p>
          <a:p>
            <a:pPr marL="586725" marR="6773" indent="-570639">
              <a:lnSpc>
                <a:spcPct val="115399"/>
              </a:lnSpc>
              <a:spcBef>
                <a:spcPts val="133"/>
              </a:spcBef>
              <a:buFont typeface="Arial MT"/>
              <a:buChar char="●"/>
              <a:tabLst>
                <a:tab pos="586725" algn="l"/>
                <a:tab pos="587572" algn="l"/>
              </a:tabLst>
            </a:pPr>
            <a:endParaRPr lang="en-US" sz="3467" b="1" spc="-140" dirty="0">
              <a:cs typeface="Arial"/>
            </a:endParaRPr>
          </a:p>
          <a:p>
            <a:pPr marL="586725" marR="6773" indent="-570639">
              <a:lnSpc>
                <a:spcPct val="115399"/>
              </a:lnSpc>
              <a:spcBef>
                <a:spcPts val="133"/>
              </a:spcBef>
              <a:buFont typeface="Arial MT"/>
              <a:buChar char="●"/>
              <a:tabLst>
                <a:tab pos="586725" algn="l"/>
                <a:tab pos="587572" algn="l"/>
              </a:tabLst>
            </a:pPr>
            <a:endParaRPr lang="en-US" sz="3467" b="1" spc="-140" dirty="0"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63105" y="2861930"/>
            <a:ext cx="4739639" cy="322580"/>
            <a:chOff x="2748857" y="1953727"/>
            <a:chExt cx="3554729" cy="241935"/>
          </a:xfrm>
        </p:grpSpPr>
        <p:sp>
          <p:nvSpPr>
            <p:cNvPr id="5" name="object 5"/>
            <p:cNvSpPr/>
            <p:nvPr/>
          </p:nvSpPr>
          <p:spPr>
            <a:xfrm>
              <a:off x="2796522" y="2008774"/>
              <a:ext cx="1480820" cy="182245"/>
            </a:xfrm>
            <a:custGeom>
              <a:avLst/>
              <a:gdLst/>
              <a:ahLst/>
              <a:cxnLst/>
              <a:rect l="l" t="t" r="r" b="b"/>
              <a:pathLst>
                <a:path w="1480820" h="182244">
                  <a:moveTo>
                    <a:pt x="1480477" y="182025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2753620" y="1993158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0982" y="31230"/>
                  </a:moveTo>
                  <a:lnTo>
                    <a:pt x="0" y="10340"/>
                  </a:lnTo>
                  <a:lnTo>
                    <a:pt x="44822" y="0"/>
                  </a:lnTo>
                  <a:lnTo>
                    <a:pt x="40982" y="3123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753620" y="1993158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4822" y="0"/>
                  </a:moveTo>
                  <a:lnTo>
                    <a:pt x="0" y="10340"/>
                  </a:lnTo>
                  <a:lnTo>
                    <a:pt x="40982" y="31230"/>
                  </a:lnTo>
                  <a:lnTo>
                    <a:pt x="44822" y="0"/>
                  </a:lnTo>
                  <a:close/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4450049" y="1974110"/>
              <a:ext cx="1805939" cy="217170"/>
            </a:xfrm>
            <a:custGeom>
              <a:avLst/>
              <a:gdLst/>
              <a:ahLst/>
              <a:cxnLst/>
              <a:rect l="l" t="t" r="r" b="b"/>
              <a:pathLst>
                <a:path w="1805939" h="217169">
                  <a:moveTo>
                    <a:pt x="0" y="216689"/>
                  </a:moveTo>
                  <a:lnTo>
                    <a:pt x="1805357" y="0"/>
                  </a:lnTo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6253532" y="1958489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3749" y="31241"/>
                  </a:moveTo>
                  <a:lnTo>
                    <a:pt x="0" y="0"/>
                  </a:lnTo>
                  <a:lnTo>
                    <a:pt x="44791" y="10469"/>
                  </a:lnTo>
                  <a:lnTo>
                    <a:pt x="3749" y="31241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253532" y="1958489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3749" y="31241"/>
                  </a:moveTo>
                  <a:lnTo>
                    <a:pt x="44791" y="10469"/>
                  </a:lnTo>
                  <a:lnTo>
                    <a:pt x="0" y="0"/>
                  </a:lnTo>
                  <a:lnTo>
                    <a:pt x="3749" y="31241"/>
                  </a:lnTo>
                  <a:close/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278355" y="5867851"/>
            <a:ext cx="27364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Courier New"/>
                <a:cs typeface="Courier New"/>
              </a:rPr>
              <a:t>open</a:t>
            </a:r>
            <a:r>
              <a:rPr sz="1867" spc="-47" dirty="0">
                <a:latin typeface="Courier New"/>
                <a:cs typeface="Courier New"/>
              </a:rPr>
              <a:t> </a:t>
            </a:r>
            <a:r>
              <a:rPr sz="1867" dirty="0">
                <a:latin typeface="Courier New"/>
                <a:cs typeface="Courier New"/>
              </a:rPr>
              <a:t>a</a:t>
            </a:r>
            <a:r>
              <a:rPr sz="1867" spc="-47" dirty="0">
                <a:latin typeface="Courier New"/>
                <a:cs typeface="Courier New"/>
              </a:rPr>
              <a:t> </a:t>
            </a:r>
            <a:r>
              <a:rPr sz="1867" spc="-7" dirty="0">
                <a:solidFill>
                  <a:srgbClr val="C00000"/>
                </a:solidFill>
                <a:latin typeface="Courier New"/>
                <a:cs typeface="Courier New"/>
              </a:rPr>
              <a:t>bank</a:t>
            </a:r>
            <a:r>
              <a:rPr sz="1867" spc="-40" dirty="0">
                <a:latin typeface="Courier New"/>
                <a:cs typeface="Courier New"/>
              </a:rPr>
              <a:t> </a:t>
            </a:r>
            <a:r>
              <a:rPr sz="1867" spc="-7" dirty="0">
                <a:latin typeface="Courier New"/>
                <a:cs typeface="Courier New"/>
              </a:rPr>
              <a:t>account</a:t>
            </a:r>
            <a:endParaRPr sz="1867" dirty="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560629" y="5654583"/>
            <a:ext cx="55033" cy="277705"/>
            <a:chOff x="2473029" y="3966712"/>
            <a:chExt cx="41275" cy="208279"/>
          </a:xfrm>
        </p:grpSpPr>
        <p:sp>
          <p:nvSpPr>
            <p:cNvPr id="13" name="object 13"/>
            <p:cNvSpPr/>
            <p:nvPr/>
          </p:nvSpPr>
          <p:spPr>
            <a:xfrm>
              <a:off x="2493524" y="4014700"/>
              <a:ext cx="0" cy="155575"/>
            </a:xfrm>
            <a:custGeom>
              <a:avLst/>
              <a:gdLst/>
              <a:ahLst/>
              <a:cxnLst/>
              <a:rect l="l" t="t" r="r" b="b"/>
              <a:pathLst>
                <a:path h="155575">
                  <a:moveTo>
                    <a:pt x="0" y="1552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477792" y="39714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477792" y="39714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415988" y="5280406"/>
            <a:ext cx="235034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7" dirty="0">
                <a:solidFill>
                  <a:srgbClr val="C00000"/>
                </a:solidFill>
                <a:latin typeface="Courier New"/>
                <a:cs typeface="Courier New"/>
              </a:rPr>
              <a:t>[0.9,</a:t>
            </a:r>
            <a:r>
              <a:rPr sz="1600" spc="-47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600" spc="-7" dirty="0">
                <a:solidFill>
                  <a:srgbClr val="C00000"/>
                </a:solidFill>
                <a:latin typeface="Courier New"/>
                <a:cs typeface="Courier New"/>
              </a:rPr>
              <a:t>-0.2,</a:t>
            </a:r>
            <a:r>
              <a:rPr sz="1600" spc="-4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600" spc="-7" dirty="0">
                <a:solidFill>
                  <a:srgbClr val="C00000"/>
                </a:solidFill>
                <a:latin typeface="Courier New"/>
                <a:cs typeface="Courier New"/>
              </a:rPr>
              <a:t>1.6,</a:t>
            </a:r>
            <a:r>
              <a:rPr sz="1600" spc="-4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600" spc="-7" dirty="0">
                <a:solidFill>
                  <a:srgbClr val="C00000"/>
                </a:solidFill>
                <a:latin typeface="Courier New"/>
                <a:cs typeface="Courier New"/>
              </a:rPr>
              <a:t>…]</a:t>
            </a:r>
            <a:endParaRPr sz="1600" dirty="0">
              <a:solidFill>
                <a:srgbClr val="C00000"/>
              </a:solidFill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79104" y="5884219"/>
            <a:ext cx="24519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Courier New"/>
                <a:cs typeface="Courier New"/>
              </a:rPr>
              <a:t>on</a:t>
            </a:r>
            <a:r>
              <a:rPr sz="1867" spc="-47" dirty="0">
                <a:latin typeface="Courier New"/>
                <a:cs typeface="Courier New"/>
              </a:rPr>
              <a:t> </a:t>
            </a:r>
            <a:r>
              <a:rPr sz="1867" spc="-7" dirty="0">
                <a:latin typeface="Courier New"/>
                <a:cs typeface="Courier New"/>
              </a:rPr>
              <a:t>the</a:t>
            </a:r>
            <a:r>
              <a:rPr sz="1867" spc="-40" dirty="0">
                <a:latin typeface="Courier New"/>
                <a:cs typeface="Courier New"/>
              </a:rPr>
              <a:t> </a:t>
            </a:r>
            <a:r>
              <a:rPr sz="1867" spc="-7" dirty="0">
                <a:latin typeface="Courier New"/>
                <a:cs typeface="Courier New"/>
              </a:rPr>
              <a:t>river</a:t>
            </a:r>
            <a:r>
              <a:rPr sz="1867" spc="-40" dirty="0">
                <a:latin typeface="Courier New"/>
                <a:cs typeface="Courier New"/>
              </a:rPr>
              <a:t> </a:t>
            </a:r>
            <a:r>
              <a:rPr sz="1867" spc="-7" dirty="0">
                <a:solidFill>
                  <a:srgbClr val="C00000"/>
                </a:solidFill>
                <a:latin typeface="Courier New"/>
                <a:cs typeface="Courier New"/>
              </a:rPr>
              <a:t>bank</a:t>
            </a:r>
            <a:endParaRPr sz="1867" dirty="0">
              <a:solidFill>
                <a:srgbClr val="C00000"/>
              </a:solidFill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638996" y="5654583"/>
            <a:ext cx="55033" cy="271780"/>
            <a:chOff x="6281804" y="3966712"/>
            <a:chExt cx="41275" cy="203835"/>
          </a:xfrm>
        </p:grpSpPr>
        <p:sp>
          <p:nvSpPr>
            <p:cNvPr id="19" name="object 19"/>
            <p:cNvSpPr/>
            <p:nvPr/>
          </p:nvSpPr>
          <p:spPr>
            <a:xfrm>
              <a:off x="6302299" y="4014700"/>
              <a:ext cx="0" cy="155575"/>
            </a:xfrm>
            <a:custGeom>
              <a:avLst/>
              <a:gdLst/>
              <a:ahLst/>
              <a:cxnLst/>
              <a:rect l="l" t="t" r="r" b="b"/>
              <a:pathLst>
                <a:path h="155575">
                  <a:moveTo>
                    <a:pt x="0" y="1552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286567" y="39714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286567" y="39714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494356" y="5280406"/>
            <a:ext cx="247226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7" dirty="0">
                <a:solidFill>
                  <a:srgbClr val="C00000"/>
                </a:solidFill>
                <a:latin typeface="Courier New"/>
                <a:cs typeface="Courier New"/>
              </a:rPr>
              <a:t>[-1.9,</a:t>
            </a:r>
            <a:r>
              <a:rPr sz="1600" spc="-47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600" spc="-7" dirty="0">
                <a:solidFill>
                  <a:srgbClr val="C00000"/>
                </a:solidFill>
                <a:latin typeface="Courier New"/>
                <a:cs typeface="Courier New"/>
              </a:rPr>
              <a:t>-0.4,</a:t>
            </a:r>
            <a:r>
              <a:rPr sz="1600" spc="-4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600" spc="-7" dirty="0">
                <a:solidFill>
                  <a:srgbClr val="C00000"/>
                </a:solidFill>
                <a:latin typeface="Courier New"/>
                <a:cs typeface="Courier New"/>
              </a:rPr>
              <a:t>0.1,</a:t>
            </a:r>
            <a:r>
              <a:rPr sz="1600" spc="-4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600" spc="-7" dirty="0">
                <a:solidFill>
                  <a:srgbClr val="C00000"/>
                </a:solidFill>
                <a:latin typeface="Courier New"/>
                <a:cs typeface="Courier New"/>
              </a:rPr>
              <a:t>…]</a:t>
            </a:r>
            <a:endParaRPr sz="1600" dirty="0">
              <a:solidFill>
                <a:srgbClr val="C00000"/>
              </a:solidFill>
              <a:latin typeface="Courier New"/>
              <a:cs typeface="Courier New"/>
            </a:endParaRPr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E894E446-3047-8608-D56C-463CB6909A5D}"/>
              </a:ext>
            </a:extLst>
          </p:cNvPr>
          <p:cNvSpPr txBox="1"/>
          <p:nvPr/>
        </p:nvSpPr>
        <p:spPr>
          <a:xfrm>
            <a:off x="802812" y="4647640"/>
            <a:ext cx="11187344" cy="338247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44280" marR="172889">
              <a:lnSpc>
                <a:spcPct val="114399"/>
              </a:lnSpc>
              <a:buSzPct val="146774"/>
              <a:tabLst>
                <a:tab pos="346163" algn="l"/>
                <a:tab pos="346549" algn="l"/>
              </a:tabLst>
            </a:pPr>
            <a:r>
              <a:rPr lang="en-US" sz="2000" b="1" spc="9" dirty="0">
                <a:cs typeface="Georgia"/>
              </a:rPr>
              <a:t>Problem</a:t>
            </a:r>
            <a:r>
              <a:rPr lang="en-US" sz="2000" spc="9" dirty="0">
                <a:cs typeface="Georgia"/>
              </a:rPr>
              <a:t>: To Include contextual representation, we need </a:t>
            </a:r>
            <a:r>
              <a:rPr lang="en-US" sz="2000" spc="9" dirty="0">
                <a:solidFill>
                  <a:srgbClr val="C00000"/>
                </a:solidFill>
                <a:cs typeface="Georgia"/>
              </a:rPr>
              <a:t>different embeddings </a:t>
            </a:r>
            <a:r>
              <a:rPr lang="en-US" sz="2000" spc="9" dirty="0">
                <a:cs typeface="Georgia"/>
              </a:rPr>
              <a:t>in </a:t>
            </a:r>
            <a:r>
              <a:rPr lang="en-US" sz="2000" spc="9" dirty="0">
                <a:solidFill>
                  <a:srgbClr val="C00000"/>
                </a:solidFill>
                <a:cs typeface="Georgia"/>
              </a:rPr>
              <a:t>different context</a:t>
            </a:r>
            <a:r>
              <a:rPr lang="en-US" sz="2000" spc="9" dirty="0">
                <a:cs typeface="Georgia"/>
              </a:rPr>
              <a:t>:</a:t>
            </a:r>
            <a:endParaRPr sz="2000" dirty="0">
              <a:cs typeface="Georgia"/>
            </a:endParaRPr>
          </a:p>
        </p:txBody>
      </p:sp>
      <p:pic>
        <p:nvPicPr>
          <p:cNvPr id="24" name="object 14">
            <a:extLst>
              <a:ext uri="{FF2B5EF4-FFF2-40B4-BE49-F238E27FC236}">
                <a16:creationId xmlns:a16="http://schemas.microsoft.com/office/drawing/2014/main" id="{0EE063E9-A8B0-CFC0-7F2E-9E9FFE9F440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1756" y="2360332"/>
            <a:ext cx="1489315" cy="1488221"/>
          </a:xfrm>
          <a:prstGeom prst="rect">
            <a:avLst/>
          </a:prstGeom>
        </p:spPr>
      </p:pic>
      <p:pic>
        <p:nvPicPr>
          <p:cNvPr id="25" name="object 13">
            <a:extLst>
              <a:ext uri="{FF2B5EF4-FFF2-40B4-BE49-F238E27FC236}">
                <a16:creationId xmlns:a16="http://schemas.microsoft.com/office/drawing/2014/main" id="{F0B59613-15F8-F513-4647-56267B36547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2156" y="2560669"/>
            <a:ext cx="852400" cy="7559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6201A77-DFE6-3BF5-D1F6-D395849E9003}"/>
              </a:ext>
            </a:extLst>
          </p:cNvPr>
          <p:cNvSpPr txBox="1"/>
          <p:nvPr/>
        </p:nvSpPr>
        <p:spPr>
          <a:xfrm>
            <a:off x="5057643" y="3632286"/>
            <a:ext cx="2747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9" dirty="0">
                <a:solidFill>
                  <a:srgbClr val="C00000"/>
                </a:solidFill>
                <a:cs typeface="Georgia"/>
              </a:rPr>
              <a:t>One</a:t>
            </a:r>
            <a:r>
              <a:rPr lang="en-US" sz="1800" spc="-7" dirty="0">
                <a:solidFill>
                  <a:srgbClr val="C00000"/>
                </a:solidFill>
                <a:cs typeface="Georgia"/>
              </a:rPr>
              <a:t> </a:t>
            </a:r>
            <a:r>
              <a:rPr lang="en-US" sz="1800" spc="9" dirty="0">
                <a:solidFill>
                  <a:srgbClr val="C00000"/>
                </a:solidFill>
                <a:cs typeface="Georgia"/>
              </a:rPr>
              <a:t>vector</a:t>
            </a:r>
            <a:r>
              <a:rPr lang="en-US" sz="1800" spc="-3" dirty="0">
                <a:cs typeface="Georgia"/>
              </a:rPr>
              <a:t> </a:t>
            </a:r>
            <a:r>
              <a:rPr lang="en-US" sz="1800" spc="7" dirty="0">
                <a:cs typeface="Georgia"/>
              </a:rPr>
              <a:t>for</a:t>
            </a:r>
            <a:r>
              <a:rPr lang="en-US" sz="1800" spc="-3" dirty="0">
                <a:cs typeface="Georgia"/>
              </a:rPr>
              <a:t> </a:t>
            </a:r>
            <a:r>
              <a:rPr lang="en-US" sz="1800" spc="9" dirty="0">
                <a:cs typeface="Georgia"/>
              </a:rPr>
              <a:t>each</a:t>
            </a:r>
            <a:r>
              <a:rPr lang="en-US" sz="1800" spc="-7" dirty="0">
                <a:cs typeface="Georgia"/>
              </a:rPr>
              <a:t> </a:t>
            </a:r>
            <a:r>
              <a:rPr lang="en-US" sz="1800" spc="9" dirty="0">
                <a:cs typeface="Georgia"/>
              </a:rPr>
              <a:t>word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F5093-6093-97FA-DF1B-8D27AAB3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45" y="373560"/>
            <a:ext cx="9982405" cy="512961"/>
          </a:xfrm>
        </p:spPr>
        <p:txBody>
          <a:bodyPr>
            <a:normAutofit fontScale="90000"/>
          </a:bodyPr>
          <a:lstStyle/>
          <a:p>
            <a:r>
              <a:rPr lang="en-US" spc="47" dirty="0"/>
              <a:t>Contextual</a:t>
            </a:r>
            <a:r>
              <a:rPr lang="en-US" spc="-100" dirty="0"/>
              <a:t> </a:t>
            </a:r>
            <a:r>
              <a:rPr lang="en-US" spc="53" dirty="0"/>
              <a:t>Representations of Words - Idea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A69DB-2FD7-6319-01A9-103A20CBE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1" y="1600201"/>
            <a:ext cx="6604000" cy="4431983"/>
          </a:xfrm>
        </p:spPr>
        <p:txBody>
          <a:bodyPr>
            <a:normAutofit fontScale="92500" lnSpcReduction="10000"/>
          </a:bodyPr>
          <a:lstStyle/>
          <a:p>
            <a:pPr marL="380990" indent="-380990"/>
            <a:r>
              <a:rPr lang="en-US" dirty="0"/>
              <a:t>Meaning of a word is different in </a:t>
            </a:r>
            <a:r>
              <a:rPr lang="en-US" dirty="0">
                <a:solidFill>
                  <a:srgbClr val="C00000"/>
                </a:solidFill>
              </a:rPr>
              <a:t>various context</a:t>
            </a:r>
          </a:p>
          <a:p>
            <a:pPr marL="380990" indent="-380990"/>
            <a:endParaRPr lang="en-US" dirty="0"/>
          </a:p>
          <a:p>
            <a:pPr marL="380990" indent="-380990"/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general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embedding</a:t>
            </a:r>
            <a:r>
              <a:rPr lang="en-US" dirty="0"/>
              <a:t> is the </a:t>
            </a:r>
            <a:r>
              <a:rPr lang="en-US" dirty="0">
                <a:solidFill>
                  <a:srgbClr val="C00000"/>
                </a:solidFill>
              </a:rPr>
              <a:t>average</a:t>
            </a:r>
            <a:r>
              <a:rPr lang="en-US" dirty="0"/>
              <a:t> of embeddings of a word in different contexts </a:t>
            </a:r>
          </a:p>
          <a:p>
            <a:pPr marL="380990" indent="-380990"/>
            <a:endParaRPr lang="en-US" dirty="0"/>
          </a:p>
          <a:p>
            <a:pPr marL="380990" indent="-380990"/>
            <a:r>
              <a:rPr lang="en-US" dirty="0"/>
              <a:t>In </a:t>
            </a:r>
            <a:r>
              <a:rPr lang="en-US" dirty="0">
                <a:solidFill>
                  <a:srgbClr val="C00000"/>
                </a:solidFill>
              </a:rPr>
              <a:t>different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context</a:t>
            </a:r>
            <a:r>
              <a:rPr lang="en-US" dirty="0"/>
              <a:t> we need to </a:t>
            </a:r>
            <a:r>
              <a:rPr lang="en-US" dirty="0">
                <a:solidFill>
                  <a:srgbClr val="C00000"/>
                </a:solidFill>
              </a:rPr>
              <a:t>transform</a:t>
            </a:r>
            <a:r>
              <a:rPr lang="en-US" dirty="0"/>
              <a:t> this general embedding</a:t>
            </a:r>
          </a:p>
          <a:p>
            <a:pPr marL="380990" indent="-380990"/>
            <a:endParaRPr lang="en-US" dirty="0"/>
          </a:p>
          <a:p>
            <a:pPr marL="0" indent="0">
              <a:buNone/>
            </a:pPr>
            <a:r>
              <a:rPr lang="en-US" b="1" dirty="0"/>
              <a:t>Problem</a:t>
            </a:r>
            <a:r>
              <a:rPr lang="en-US" dirty="0"/>
              <a:t>: We need a </a:t>
            </a:r>
            <a:r>
              <a:rPr lang="en-US" dirty="0">
                <a:solidFill>
                  <a:srgbClr val="C00000"/>
                </a:solidFill>
              </a:rPr>
              <a:t>mechanism</a:t>
            </a:r>
            <a:r>
              <a:rPr lang="en-US" dirty="0"/>
              <a:t> to change </a:t>
            </a:r>
            <a:r>
              <a:rPr lang="en-US" dirty="0">
                <a:solidFill>
                  <a:srgbClr val="C00000"/>
                </a:solidFill>
              </a:rPr>
              <a:t>embeddings</a:t>
            </a:r>
            <a:r>
              <a:rPr lang="en-US" dirty="0"/>
              <a:t> based on </a:t>
            </a:r>
            <a:r>
              <a:rPr lang="en-US" dirty="0">
                <a:solidFill>
                  <a:srgbClr val="C00000"/>
                </a:solidFill>
              </a:rPr>
              <a:t>context 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507BDE3-3D59-5645-0C23-4385B3013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846" y="1803401"/>
            <a:ext cx="4650921" cy="394623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00BBE9-2F45-ABFC-77B8-9A15D813C26B}"/>
              </a:ext>
            </a:extLst>
          </p:cNvPr>
          <p:cNvCxnSpPr/>
          <p:nvPr/>
        </p:nvCxnSpPr>
        <p:spPr>
          <a:xfrm flipV="1">
            <a:off x="8737600" y="3124200"/>
            <a:ext cx="812800" cy="7112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159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782" y="0"/>
            <a:ext cx="10515600" cy="1027204"/>
          </a:xfrm>
          <a:prstGeom prst="rect">
            <a:avLst/>
          </a:prstGeom>
        </p:spPr>
        <p:txBody>
          <a:bodyPr vert="horz" wrap="square" lIns="0" tIns="34671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48640">
              <a:lnSpc>
                <a:spcPct val="100000"/>
              </a:lnSpc>
              <a:spcBef>
                <a:spcPts val="2730"/>
              </a:spcBef>
            </a:pPr>
            <a:r>
              <a:rPr lang="en-US" spc="-225" dirty="0"/>
              <a:t>Deep Learning Approach for NLP</a:t>
            </a:r>
            <a:endParaRPr spc="-11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43025-6E99-B691-D70C-3774F36283D5}"/>
              </a:ext>
            </a:extLst>
          </p:cNvPr>
          <p:cNvSpPr txBox="1"/>
          <p:nvPr/>
        </p:nvSpPr>
        <p:spPr>
          <a:xfrm>
            <a:off x="1408387" y="1265422"/>
            <a:ext cx="98271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After tokenizing, NLP phases includes capturing </a:t>
            </a:r>
            <a:r>
              <a:rPr lang="en-US" sz="2800" dirty="0">
                <a:solidFill>
                  <a:srgbClr val="C00000"/>
                </a:solidFill>
              </a:rPr>
              <a:t>syntactic</a:t>
            </a:r>
            <a:r>
              <a:rPr lang="en-US" sz="2800" dirty="0"/>
              <a:t> dependencies and </a:t>
            </a:r>
            <a:r>
              <a:rPr lang="en-US" sz="2800" dirty="0">
                <a:solidFill>
                  <a:srgbClr val="C00000"/>
                </a:solidFill>
              </a:rPr>
              <a:t>meaning</a:t>
            </a:r>
            <a:r>
              <a:rPr lang="en-US" sz="2800" dirty="0"/>
              <a:t> of the words/tokens in different </a:t>
            </a:r>
            <a:r>
              <a:rPr lang="en-US" sz="2800" dirty="0">
                <a:solidFill>
                  <a:srgbClr val="C00000"/>
                </a:solidFill>
              </a:rPr>
              <a:t>contexts</a:t>
            </a:r>
            <a:r>
              <a:rPr lang="en-US" sz="2800" dirty="0"/>
              <a:t> besides </a:t>
            </a:r>
            <a:r>
              <a:rPr lang="en-US" sz="2800" dirty="0">
                <a:solidFill>
                  <a:srgbClr val="C00000"/>
                </a:solidFill>
              </a:rPr>
              <a:t>discourse</a:t>
            </a:r>
            <a:r>
              <a:rPr lang="en-US" sz="2800" dirty="0"/>
              <a:t> integration and </a:t>
            </a:r>
            <a:r>
              <a:rPr lang="en-US" sz="2800" dirty="0">
                <a:solidFill>
                  <a:srgbClr val="C00000"/>
                </a:solidFill>
              </a:rPr>
              <a:t>pragmatic</a:t>
            </a:r>
            <a:r>
              <a:rPr lang="en-US" sz="2800" dirty="0"/>
              <a:t> analysis.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D76866-7596-8E1F-06E9-AE737D072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872" y="3162300"/>
            <a:ext cx="3623287" cy="317429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2CF-6946-0EB6-B31D-BB416B2456FA}"/>
              </a:ext>
            </a:extLst>
          </p:cNvPr>
          <p:cNvSpPr txBox="1">
            <a:spLocks/>
          </p:cNvSpPr>
          <p:nvPr/>
        </p:nvSpPr>
        <p:spPr>
          <a:xfrm>
            <a:off x="1551262" y="4998159"/>
            <a:ext cx="5547189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C00000"/>
                </a:solidFill>
                <a:latin typeface="+mn-lt"/>
              </a:rPr>
              <a:t>Tokens</a:t>
            </a:r>
            <a:r>
              <a:rPr lang="en-US" sz="2400" dirty="0">
                <a:latin typeface="+mn-lt"/>
              </a:rPr>
              <a:t> needs to be processed by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deep neural networks</a:t>
            </a:r>
            <a:r>
              <a:rPr lang="en-US" sz="2400" dirty="0">
                <a:latin typeface="+mn-lt"/>
              </a:rPr>
              <a:t> to realize NLP phases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30A55F-F9B7-E0B7-2F51-D29C05590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829" y="2670721"/>
            <a:ext cx="5547190" cy="159275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542CAB1E-548A-BD17-D6DA-6948BC27B400}"/>
              </a:ext>
            </a:extLst>
          </p:cNvPr>
          <p:cNvSpPr/>
          <p:nvPr/>
        </p:nvSpPr>
        <p:spPr>
          <a:xfrm>
            <a:off x="7971303" y="3286125"/>
            <a:ext cx="1353303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197A1A-A339-3065-2836-73F00A2DB954}"/>
              </a:ext>
            </a:extLst>
          </p:cNvPr>
          <p:cNvSpPr txBox="1"/>
          <p:nvPr/>
        </p:nvSpPr>
        <p:spPr>
          <a:xfrm>
            <a:off x="7971303" y="2703489"/>
            <a:ext cx="13533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Tokenization</a:t>
            </a:r>
          </a:p>
          <a:p>
            <a:r>
              <a:rPr lang="en-US" dirty="0">
                <a:solidFill>
                  <a:schemeClr val="tx2"/>
                </a:solidFill>
              </a:rPr>
              <a:t> (e.g., BPE)</a:t>
            </a:r>
          </a:p>
        </p:txBody>
      </p:sp>
    </p:spTree>
    <p:extLst>
      <p:ext uri="{BB962C8B-B14F-4D97-AF65-F5344CB8AC3E}">
        <p14:creationId xmlns:p14="http://schemas.microsoft.com/office/powerpoint/2010/main" val="3215502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052" y="390035"/>
            <a:ext cx="1115833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4000" spc="47" dirty="0">
                <a:solidFill>
                  <a:schemeClr val="tx1"/>
                </a:solidFill>
                <a:latin typeface="+mj-lt"/>
                <a:cs typeface="+mj-cs"/>
              </a:rPr>
              <a:t>Attention - Idea</a:t>
            </a:r>
            <a:endParaRPr sz="4000" spc="47" dirty="0">
              <a:solidFill>
                <a:schemeClr val="tx1"/>
              </a:solidFill>
              <a:latin typeface="+mj-lt"/>
              <a:cs typeface="+mj-c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480800" y="8615561"/>
            <a:ext cx="3657600" cy="205976"/>
          </a:xfrm>
          <a:prstGeom prst="rect">
            <a:avLst/>
          </a:prstGeom>
        </p:spPr>
        <p:txBody>
          <a:bodyPr vert="horz" wrap="square" lIns="0" tIns="847" rIns="0" bIns="0" rtlCol="0" anchor="ctr">
            <a:spAutoFit/>
          </a:bodyPr>
          <a:lstStyle/>
          <a:p>
            <a:pPr marL="50799">
              <a:spcBef>
                <a:spcPts val="7"/>
              </a:spcBef>
            </a:pPr>
            <a:fld id="{81D60167-4931-47E6-BA6A-407CBD079E47}" type="slidenum">
              <a:rPr dirty="0">
                <a:latin typeface="+mn-lt"/>
              </a:rPr>
              <a:pPr marL="50799">
                <a:spcBef>
                  <a:spcPts val="7"/>
                </a:spcBef>
              </a:pPr>
              <a:t>30</a:t>
            </a:fld>
            <a:endParaRPr dirty="0">
              <a:latin typeface="+mn-l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xfrm>
            <a:off x="609600" y="1284522"/>
            <a:ext cx="11582400" cy="253060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23611" marR="204042" indent="0">
              <a:lnSpc>
                <a:spcPct val="100000"/>
              </a:lnSpc>
              <a:buClr>
                <a:srgbClr val="000000"/>
              </a:buClr>
              <a:buNone/>
              <a:tabLst>
                <a:tab pos="625671" algn="l"/>
                <a:tab pos="626518" algn="l"/>
              </a:tabLst>
            </a:pPr>
            <a:r>
              <a:rPr lang="en-US" sz="2600" b="1" spc="-7" dirty="0"/>
              <a:t>Idea</a:t>
            </a:r>
            <a:r>
              <a:rPr lang="en-US" sz="2600" spc="-7" dirty="0"/>
              <a:t>: </a:t>
            </a:r>
            <a:r>
              <a:rPr lang="en-US" sz="2600" spc="-7" dirty="0">
                <a:solidFill>
                  <a:srgbClr val="C00000"/>
                </a:solidFill>
              </a:rPr>
              <a:t>contextual </a:t>
            </a:r>
            <a:r>
              <a:rPr lang="en-US" sz="2600" spc="-7" dirty="0"/>
              <a:t>meaning of a word can be understood by </a:t>
            </a:r>
            <a:r>
              <a:rPr lang="en-US" sz="2600" spc="-7" dirty="0">
                <a:solidFill>
                  <a:srgbClr val="C00000"/>
                </a:solidFill>
              </a:rPr>
              <a:t>surrounding words</a:t>
            </a:r>
          </a:p>
          <a:p>
            <a:pPr marL="626518" marR="204042" indent="-502907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625671" algn="l"/>
                <a:tab pos="626518" algn="l"/>
              </a:tabLst>
            </a:pPr>
            <a:r>
              <a:rPr lang="en-US" sz="2600" spc="-7" dirty="0">
                <a:solidFill>
                  <a:srgbClr val="C00000"/>
                </a:solidFill>
              </a:rPr>
              <a:t>Query</a:t>
            </a:r>
            <a:r>
              <a:rPr lang="en-US" sz="2600" spc="-7" dirty="0"/>
              <a:t> about contextual meaning of a word based on </a:t>
            </a:r>
            <a:r>
              <a:rPr lang="en-US" sz="2600" spc="-7" dirty="0">
                <a:solidFill>
                  <a:srgbClr val="C00000"/>
                </a:solidFill>
              </a:rPr>
              <a:t>surrounding words </a:t>
            </a:r>
            <a:r>
              <a:rPr lang="en-US" sz="2600" spc="-7" dirty="0"/>
              <a:t>in a text </a:t>
            </a:r>
          </a:p>
          <a:p>
            <a:pPr marL="626518" marR="204042" indent="-502907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625671" algn="l"/>
                <a:tab pos="626518" algn="l"/>
              </a:tabLst>
            </a:pPr>
            <a:r>
              <a:rPr lang="en-US" sz="2600" spc="-7" dirty="0"/>
              <a:t>Determine the </a:t>
            </a:r>
            <a:r>
              <a:rPr lang="en-US" sz="2600" spc="-7" dirty="0">
                <a:solidFill>
                  <a:srgbClr val="C00000"/>
                </a:solidFill>
              </a:rPr>
              <a:t>relevance</a:t>
            </a:r>
            <a:r>
              <a:rPr lang="en-US" sz="2600" spc="-7" dirty="0"/>
              <a:t> of other words regarding </a:t>
            </a:r>
            <a:r>
              <a:rPr lang="en-US" sz="2600" spc="-7" dirty="0">
                <a:solidFill>
                  <a:srgbClr val="C00000"/>
                </a:solidFill>
              </a:rPr>
              <a:t>meaning of the word</a:t>
            </a:r>
          </a:p>
          <a:p>
            <a:pPr marL="626518" marR="204042" indent="-502907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625671" algn="l"/>
                <a:tab pos="626518" algn="l"/>
              </a:tabLst>
            </a:pPr>
            <a:r>
              <a:rPr lang="en-US" sz="2600" spc="-7" dirty="0">
                <a:solidFill>
                  <a:srgbClr val="C00000"/>
                </a:solidFill>
              </a:rPr>
              <a:t>Transform</a:t>
            </a:r>
            <a:r>
              <a:rPr lang="en-US" sz="2600" spc="-7" dirty="0"/>
              <a:t> the word embedding by applying effect of </a:t>
            </a:r>
            <a:r>
              <a:rPr lang="en-US" sz="2600" spc="-7" dirty="0">
                <a:solidFill>
                  <a:srgbClr val="C00000"/>
                </a:solidFill>
              </a:rPr>
              <a:t>relevant words</a:t>
            </a:r>
            <a:r>
              <a:rPr lang="en-US" sz="2600" spc="-7" dirty="0"/>
              <a:t>  </a:t>
            </a:r>
          </a:p>
          <a:p>
            <a:pPr marL="626518" marR="204042" indent="-502907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625671" algn="l"/>
                <a:tab pos="626518" algn="l"/>
              </a:tabLst>
            </a:pPr>
            <a:r>
              <a:rPr lang="en-US" sz="2600" dirty="0"/>
              <a:t>Process </a:t>
            </a:r>
            <a:r>
              <a:rPr lang="en-US" sz="2600" dirty="0">
                <a:solidFill>
                  <a:srgbClr val="C00000"/>
                </a:solidFill>
              </a:rPr>
              <a:t>all the words</a:t>
            </a:r>
            <a:r>
              <a:rPr lang="en-US" sz="2600" dirty="0"/>
              <a:t> in the text in the same way to</a:t>
            </a:r>
            <a:r>
              <a:rPr lang="en-US" sz="2600" dirty="0">
                <a:solidFill>
                  <a:srgbClr val="C00000"/>
                </a:solidFill>
              </a:rPr>
              <a:t> extract contextual meanings</a:t>
            </a:r>
            <a:endParaRPr sz="2600" dirty="0">
              <a:cs typeface="Arial M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5BFC1D-72A9-25E8-77C5-05979C269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34" y="3965299"/>
            <a:ext cx="4244822" cy="26816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B969BB-0F5C-D13D-7D68-1A31042570E0}"/>
              </a:ext>
            </a:extLst>
          </p:cNvPr>
          <p:cNvSpPr txBox="1"/>
          <p:nvPr/>
        </p:nvSpPr>
        <p:spPr>
          <a:xfrm>
            <a:off x="5406885" y="4650148"/>
            <a:ext cx="64504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“jobs” </a:t>
            </a:r>
            <a:r>
              <a:rPr lang="en-US" sz="1800" dirty="0">
                <a:solidFill>
                  <a:srgbClr val="C00000"/>
                </a:solidFill>
              </a:rPr>
              <a:t>queries</a:t>
            </a:r>
            <a:r>
              <a:rPr lang="en-US" sz="1800" dirty="0"/>
              <a:t> about the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steve</a:t>
            </a:r>
            <a:r>
              <a:rPr lang="en-US" dirty="0"/>
              <a:t>” is the most </a:t>
            </a:r>
            <a:r>
              <a:rPr lang="en-US" dirty="0">
                <a:solidFill>
                  <a:srgbClr val="C00000"/>
                </a:solidFill>
              </a:rPr>
              <a:t>relevant</a:t>
            </a:r>
            <a:r>
              <a:rPr lang="en-US" dirty="0"/>
              <a:t> for contextual meaning of “jobs”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“</a:t>
            </a:r>
            <a:r>
              <a:rPr lang="en-US" sz="1800" dirty="0" err="1"/>
              <a:t>steve</a:t>
            </a:r>
            <a:r>
              <a:rPr lang="en-US" sz="1800" dirty="0"/>
              <a:t>” </a:t>
            </a:r>
            <a:r>
              <a:rPr lang="en-US" sz="1800" dirty="0">
                <a:solidFill>
                  <a:srgbClr val="C00000"/>
                </a:solidFill>
              </a:rPr>
              <a:t>attends </a:t>
            </a:r>
            <a:r>
              <a:rPr lang="en-US" sz="1800" dirty="0"/>
              <a:t>in the meaning of “jobs” and </a:t>
            </a:r>
            <a:r>
              <a:rPr lang="en-US" sz="1800" dirty="0">
                <a:solidFill>
                  <a:srgbClr val="C00000"/>
                </a:solidFill>
              </a:rPr>
              <a:t>transform</a:t>
            </a:r>
            <a:r>
              <a:rPr lang="en-US" sz="1800" dirty="0"/>
              <a:t>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11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19848-1A71-4336-BE8D-12E545E60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E12C307-C5D8-4857-E0BA-1678F3B8C9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817" y="305824"/>
            <a:ext cx="4518768" cy="688424"/>
          </a:xfrm>
          <a:prstGeom prst="rect">
            <a:avLst/>
          </a:prstGeom>
        </p:spPr>
        <p:txBody>
          <a:bodyPr vert="horz" wrap="square" lIns="0" tIns="112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-22" dirty="0"/>
              <a:t>Attention</a:t>
            </a:r>
            <a:r>
              <a:rPr lang="en-US" spc="-22" dirty="0"/>
              <a:t> in RNN</a:t>
            </a:r>
            <a:endParaRPr spc="-22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5FD5615-D4A5-E2AC-540E-9702918656D3}"/>
              </a:ext>
            </a:extLst>
          </p:cNvPr>
          <p:cNvSpPr txBox="1"/>
          <p:nvPr/>
        </p:nvSpPr>
        <p:spPr>
          <a:xfrm>
            <a:off x="724518" y="1119073"/>
            <a:ext cx="11162681" cy="306856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marR="57152" indent="-302575">
              <a:spcBef>
                <a:spcPts val="507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lang="en-US" sz="2600" dirty="0"/>
              <a:t>For generating token in </a:t>
            </a:r>
            <a:r>
              <a:rPr lang="en-US" sz="2600" dirty="0">
                <a:solidFill>
                  <a:srgbClr val="C00000"/>
                </a:solidFill>
              </a:rPr>
              <a:t>each step </a:t>
            </a:r>
            <a:r>
              <a:rPr lang="en-US" sz="2600" dirty="0"/>
              <a:t>of decoder, it </a:t>
            </a:r>
            <a:r>
              <a:rPr lang="en-US" sz="2600" dirty="0">
                <a:solidFill>
                  <a:srgbClr val="C00000"/>
                </a:solidFill>
              </a:rPr>
              <a:t>queries</a:t>
            </a:r>
            <a:r>
              <a:rPr lang="en-US" sz="2600" dirty="0"/>
              <a:t> about context</a:t>
            </a:r>
          </a:p>
          <a:p>
            <a:pPr marL="313781" marR="57152" indent="-302575">
              <a:spcBef>
                <a:spcPts val="507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lang="en-US" sz="2600" spc="-18" dirty="0">
                <a:latin typeface="Calibri"/>
                <a:cs typeface="Calibri"/>
              </a:rPr>
              <a:t>The </a:t>
            </a:r>
            <a:r>
              <a:rPr lang="en-US" sz="2600" spc="-18" dirty="0">
                <a:solidFill>
                  <a:srgbClr val="C00000"/>
                </a:solidFill>
                <a:latin typeface="Calibri"/>
                <a:cs typeface="Calibri"/>
              </a:rPr>
              <a:t>relevant tokens </a:t>
            </a:r>
            <a:r>
              <a:rPr lang="en-US" sz="2600" spc="-18" dirty="0">
                <a:latin typeface="Calibri"/>
                <a:cs typeface="Calibri"/>
              </a:rPr>
              <a:t>for each step </a:t>
            </a:r>
            <a:r>
              <a:rPr lang="en-US" sz="2600" spc="-18" dirty="0">
                <a:solidFill>
                  <a:srgbClr val="C00000"/>
                </a:solidFill>
                <a:latin typeface="Calibri"/>
                <a:cs typeface="Calibri"/>
              </a:rPr>
              <a:t>attend more</a:t>
            </a:r>
            <a:r>
              <a:rPr lang="en-US" sz="2600" spc="-18" dirty="0">
                <a:latin typeface="Calibri"/>
                <a:cs typeface="Calibri"/>
              </a:rPr>
              <a:t> in the context vector of that token</a:t>
            </a:r>
          </a:p>
          <a:p>
            <a:pPr marL="313781" marR="57152" indent="-302575">
              <a:spcBef>
                <a:spcPts val="507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lang="en-US" sz="2600" dirty="0">
                <a:latin typeface="Calibri"/>
                <a:cs typeface="Calibri"/>
              </a:rPr>
              <a:t>Computes weights (</a:t>
            </a:r>
            <a:r>
              <a:rPr lang="en-US" sz="2600" dirty="0">
                <a:solidFill>
                  <a:srgbClr val="C00000"/>
                </a:solidFill>
                <a:latin typeface="Calibri"/>
                <a:cs typeface="Calibri"/>
              </a:rPr>
              <a:t>relevance</a:t>
            </a:r>
            <a:r>
              <a:rPr lang="en-US" sz="2600" dirty="0">
                <a:latin typeface="Calibri"/>
                <a:cs typeface="Calibri"/>
              </a:rPr>
              <a:t>) for context of tokens (hidden states) in encoder based on </a:t>
            </a:r>
            <a:r>
              <a:rPr lang="en-US" sz="2600" dirty="0">
                <a:solidFill>
                  <a:srgbClr val="C00000"/>
                </a:solidFill>
                <a:latin typeface="Calibri"/>
                <a:cs typeface="Calibri"/>
              </a:rPr>
              <a:t>alignment</a:t>
            </a:r>
            <a:r>
              <a:rPr lang="en-US" sz="2600" dirty="0">
                <a:latin typeface="Calibri"/>
                <a:cs typeface="Calibri"/>
              </a:rPr>
              <a:t> with the context of decoder step (hidden state of decoder)</a:t>
            </a:r>
          </a:p>
          <a:p>
            <a:pPr marL="313781" marR="57152" indent="-302575">
              <a:spcBef>
                <a:spcPts val="507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lang="en-US" sz="2600" dirty="0">
                <a:latin typeface="Calibri"/>
                <a:cs typeface="Calibri"/>
              </a:rPr>
              <a:t>To compute relevance (weights), </a:t>
            </a:r>
            <a:r>
              <a:rPr lang="en-US" sz="2600" dirty="0">
                <a:solidFill>
                  <a:srgbClr val="C00000"/>
                </a:solidFill>
                <a:latin typeface="Calibri"/>
                <a:cs typeface="Calibri"/>
              </a:rPr>
              <a:t>dot product </a:t>
            </a:r>
            <a:r>
              <a:rPr lang="en-US" sz="2600" dirty="0">
                <a:latin typeface="Calibri"/>
                <a:cs typeface="Calibri"/>
              </a:rPr>
              <a:t>is applied on context vectors </a:t>
            </a:r>
          </a:p>
          <a:p>
            <a:pPr marL="313781" marR="57152" indent="-302575">
              <a:spcBef>
                <a:spcPts val="507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lang="en-US" sz="2600" spc="-13" dirty="0">
                <a:latin typeface="Calibri"/>
                <a:cs typeface="Calibri"/>
              </a:rPr>
              <a:t>For generating a token in decoder, </a:t>
            </a:r>
            <a:r>
              <a:rPr lang="en-US" sz="2600" spc="-13" dirty="0">
                <a:solidFill>
                  <a:srgbClr val="C00000"/>
                </a:solidFill>
                <a:latin typeface="Calibri"/>
                <a:cs typeface="Calibri"/>
              </a:rPr>
              <a:t>the weighted </a:t>
            </a:r>
            <a:r>
              <a:rPr lang="en-US" sz="2600" spc="-4" dirty="0">
                <a:solidFill>
                  <a:srgbClr val="C00000"/>
                </a:solidFill>
                <a:latin typeface="Calibri"/>
                <a:cs typeface="Calibri"/>
              </a:rPr>
              <a:t>sum </a:t>
            </a:r>
            <a:r>
              <a:rPr lang="en-US" sz="2600" spc="-4" dirty="0">
                <a:latin typeface="Calibri"/>
                <a:cs typeface="Calibri"/>
              </a:rPr>
              <a:t>of all the </a:t>
            </a:r>
            <a:r>
              <a:rPr lang="en-US" sz="2600" spc="-9" dirty="0">
                <a:latin typeface="Calibri"/>
                <a:cs typeface="Calibri"/>
              </a:rPr>
              <a:t>encoder </a:t>
            </a:r>
            <a:r>
              <a:rPr lang="en-US" sz="2600" spc="-468" dirty="0">
                <a:latin typeface="Calibri"/>
                <a:cs typeface="Calibri"/>
              </a:rPr>
              <a:t> </a:t>
            </a:r>
            <a:r>
              <a:rPr lang="en-US" sz="2600" spc="-4" dirty="0">
                <a:latin typeface="Calibri"/>
                <a:cs typeface="Calibri"/>
              </a:rPr>
              <a:t>hidden</a:t>
            </a:r>
            <a:r>
              <a:rPr lang="en-US" sz="2600" spc="-9" dirty="0">
                <a:latin typeface="Calibri"/>
                <a:cs typeface="Calibri"/>
              </a:rPr>
              <a:t> </a:t>
            </a:r>
            <a:r>
              <a:rPr lang="en-US" sz="2600" spc="-18" dirty="0">
                <a:latin typeface="Calibri"/>
                <a:cs typeface="Calibri"/>
              </a:rPr>
              <a:t>states adds to context of decoder</a:t>
            </a:r>
            <a:endParaRPr lang="en-US" sz="2600" spc="-9" dirty="0">
              <a:latin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6641D1-FFB4-6389-7E6D-68CE18A41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371" y="3789436"/>
            <a:ext cx="3615875" cy="3049663"/>
          </a:xfrm>
          <a:prstGeom prst="rect">
            <a:avLst/>
          </a:prstGeom>
        </p:spPr>
      </p:pic>
      <p:sp>
        <p:nvSpPr>
          <p:cNvPr id="8" name="object 11">
            <a:extLst>
              <a:ext uri="{FF2B5EF4-FFF2-40B4-BE49-F238E27FC236}">
                <a16:creationId xmlns:a16="http://schemas.microsoft.com/office/drawing/2014/main" id="{C1F299CF-E91B-3D9F-BC39-F077C03BAFB5}"/>
              </a:ext>
            </a:extLst>
          </p:cNvPr>
          <p:cNvSpPr txBox="1"/>
          <p:nvPr/>
        </p:nvSpPr>
        <p:spPr>
          <a:xfrm>
            <a:off x="1250680" y="5361157"/>
            <a:ext cx="3950905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1867" spc="-7" dirty="0">
                <a:latin typeface="Courier New"/>
                <a:cs typeface="Courier New"/>
              </a:rPr>
              <a:t>I </a:t>
            </a:r>
            <a:r>
              <a:rPr sz="1867" spc="-7" dirty="0">
                <a:latin typeface="Courier New"/>
                <a:cs typeface="Courier New"/>
              </a:rPr>
              <a:t>open</a:t>
            </a:r>
            <a:r>
              <a:rPr lang="en-US" sz="1867" spc="-7" dirty="0">
                <a:latin typeface="Courier New"/>
                <a:cs typeface="Courier New"/>
              </a:rPr>
              <a:t>ed</a:t>
            </a:r>
            <a:r>
              <a:rPr sz="1867" spc="-47" dirty="0">
                <a:latin typeface="Courier New"/>
                <a:cs typeface="Courier New"/>
              </a:rPr>
              <a:t> </a:t>
            </a:r>
            <a:r>
              <a:rPr sz="1867" dirty="0">
                <a:latin typeface="Courier New"/>
                <a:cs typeface="Courier New"/>
              </a:rPr>
              <a:t>a</a:t>
            </a:r>
            <a:r>
              <a:rPr sz="1867" spc="-47" dirty="0">
                <a:latin typeface="Courier New"/>
                <a:cs typeface="Courier New"/>
              </a:rPr>
              <a:t> </a:t>
            </a:r>
            <a:r>
              <a:rPr sz="1867" spc="-7" dirty="0">
                <a:solidFill>
                  <a:srgbClr val="C00000"/>
                </a:solidFill>
                <a:latin typeface="Courier New"/>
                <a:cs typeface="Courier New"/>
              </a:rPr>
              <a:t>bank</a:t>
            </a:r>
            <a:r>
              <a:rPr sz="1867" spc="-40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account</a:t>
            </a:r>
            <a:endParaRPr sz="1867" b="1" dirty="0">
              <a:latin typeface="Courier New"/>
              <a:cs typeface="Courier New"/>
            </a:endParaRPr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734F9246-B210-249C-7C61-021A0BD0B673}"/>
              </a:ext>
            </a:extLst>
          </p:cNvPr>
          <p:cNvSpPr txBox="1"/>
          <p:nvPr/>
        </p:nvSpPr>
        <p:spPr>
          <a:xfrm>
            <a:off x="1194726" y="5891530"/>
            <a:ext cx="4062811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1867" spc="-7" dirty="0">
                <a:latin typeface="Courier New"/>
                <a:cs typeface="Courier New"/>
              </a:rPr>
              <a:t>I walked by</a:t>
            </a:r>
            <a:r>
              <a:rPr sz="1867" spc="-47" dirty="0">
                <a:latin typeface="Courier New"/>
                <a:cs typeface="Courier New"/>
              </a:rPr>
              <a:t> </a:t>
            </a:r>
            <a:r>
              <a:rPr sz="1867" spc="-7" dirty="0">
                <a:latin typeface="Courier New"/>
                <a:cs typeface="Courier New"/>
              </a:rPr>
              <a:t>the</a:t>
            </a:r>
            <a:r>
              <a:rPr sz="1867" spc="-40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river</a:t>
            </a:r>
            <a:r>
              <a:rPr sz="1867" spc="-40" dirty="0">
                <a:latin typeface="Courier New"/>
                <a:cs typeface="Courier New"/>
              </a:rPr>
              <a:t> </a:t>
            </a:r>
            <a:r>
              <a:rPr sz="1867" spc="-7" dirty="0">
                <a:solidFill>
                  <a:srgbClr val="C00000"/>
                </a:solidFill>
                <a:latin typeface="Courier New"/>
                <a:cs typeface="Courier New"/>
              </a:rPr>
              <a:t>bank</a:t>
            </a:r>
            <a:endParaRPr sz="1867" dirty="0">
              <a:solidFill>
                <a:srgbClr val="C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92826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6B96-2098-301C-E016-50D0CBD9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in RNN -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E8705-8D53-CA26-60A0-6B1C0DD36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975" y="1549952"/>
            <a:ext cx="10953750" cy="4942923"/>
          </a:xfrm>
        </p:spPr>
        <p:txBody>
          <a:bodyPr>
            <a:normAutofit/>
          </a:bodyPr>
          <a:lstStyle/>
          <a:p>
            <a:r>
              <a:rPr lang="en-US" sz="2600" dirty="0"/>
              <a:t>RNN with attention need to compute the hidden state of token t before moving to token t+1 (</a:t>
            </a:r>
            <a:r>
              <a:rPr lang="en-US" sz="2600" dirty="0">
                <a:solidFill>
                  <a:srgbClr val="C00000"/>
                </a:solidFill>
              </a:rPr>
              <a:t>sequential</a:t>
            </a:r>
            <a:r>
              <a:rPr lang="en-US" sz="2600" dirty="0"/>
              <a:t> processing) and it is </a:t>
            </a:r>
            <a:r>
              <a:rPr lang="en-US" sz="2600" dirty="0">
                <a:solidFill>
                  <a:srgbClr val="C00000"/>
                </a:solidFill>
              </a:rPr>
              <a:t>not scalable </a:t>
            </a:r>
          </a:p>
          <a:p>
            <a:r>
              <a:rPr lang="en-US" sz="2600" dirty="0"/>
              <a:t>For each token</a:t>
            </a:r>
            <a:r>
              <a:rPr lang="en-US" sz="2600" dirty="0">
                <a:solidFill>
                  <a:srgbClr val="C00000"/>
                </a:solidFill>
              </a:rPr>
              <a:t> one context vector </a:t>
            </a:r>
            <a:r>
              <a:rPr lang="en-US" sz="2600" dirty="0"/>
              <a:t>is created which can include context of most relevant tokens, but it contains </a:t>
            </a:r>
            <a:r>
              <a:rPr lang="en-US" sz="2600" dirty="0">
                <a:solidFill>
                  <a:srgbClr val="C00000"/>
                </a:solidFill>
              </a:rPr>
              <a:t>limited information</a:t>
            </a:r>
          </a:p>
          <a:p>
            <a:endParaRPr lang="en-US" sz="2600" dirty="0">
              <a:solidFill>
                <a:srgbClr val="C00000"/>
              </a:solidFill>
            </a:endParaRPr>
          </a:p>
          <a:p>
            <a:endParaRPr lang="en-US" sz="2600" dirty="0">
              <a:solidFill>
                <a:srgbClr val="C00000"/>
              </a:solidFill>
            </a:endParaRPr>
          </a:p>
          <a:p>
            <a:endParaRPr lang="en-US" sz="2600" dirty="0">
              <a:solidFill>
                <a:srgbClr val="C00000"/>
              </a:solidFill>
            </a:endParaRPr>
          </a:p>
          <a:p>
            <a:endParaRPr lang="en-US" sz="2600" dirty="0">
              <a:solidFill>
                <a:srgbClr val="C00000"/>
              </a:solidFill>
            </a:endParaRPr>
          </a:p>
          <a:p>
            <a:endParaRPr lang="en-US" sz="26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600" b="1" dirty="0"/>
              <a:t>Solution</a:t>
            </a:r>
            <a:r>
              <a:rPr lang="en-US" sz="2600" dirty="0"/>
              <a:t>: We need a </a:t>
            </a:r>
            <a:r>
              <a:rPr lang="en-US" sz="2600" dirty="0">
                <a:solidFill>
                  <a:srgbClr val="C00000"/>
                </a:solidFill>
              </a:rPr>
              <a:t>more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scalable</a:t>
            </a:r>
            <a:r>
              <a:rPr lang="en-US" sz="2600" dirty="0"/>
              <a:t> and </a:t>
            </a:r>
            <a:r>
              <a:rPr lang="en-US" sz="2600" dirty="0">
                <a:solidFill>
                  <a:srgbClr val="C00000"/>
                </a:solidFill>
              </a:rPr>
              <a:t>comprehensive</a:t>
            </a:r>
            <a:r>
              <a:rPr lang="en-US" sz="2600" dirty="0"/>
              <a:t> mechanism to transform each aspect of a word by other words</a:t>
            </a:r>
          </a:p>
        </p:txBody>
      </p:sp>
      <p:pic>
        <p:nvPicPr>
          <p:cNvPr id="4" name="object 9">
            <a:extLst>
              <a:ext uri="{FF2B5EF4-FFF2-40B4-BE49-F238E27FC236}">
                <a16:creationId xmlns:a16="http://schemas.microsoft.com/office/drawing/2014/main" id="{9DBA2899-1536-0701-E7D2-44FA4ADA1A3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4500" y="3286125"/>
            <a:ext cx="5905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5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7656" y="366373"/>
            <a:ext cx="6237711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7" dirty="0"/>
              <a:t>Self-Attention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4657" y="1448364"/>
            <a:ext cx="7507318" cy="4883686"/>
          </a:xfrm>
          <a:prstGeom prst="rect">
            <a:avLst/>
          </a:prstGeom>
        </p:spPr>
        <p:txBody>
          <a:bodyPr vert="horz" wrap="square" lIns="0" tIns="164252" rIns="0" bIns="0" rtlCol="0">
            <a:spAutoFit/>
          </a:bodyPr>
          <a:lstStyle/>
          <a:p>
            <a:pPr marL="16086">
              <a:spcBef>
                <a:spcPts val="1292"/>
              </a:spcBef>
              <a:tabLst>
                <a:tab pos="463962" algn="l"/>
                <a:tab pos="465655" algn="l"/>
              </a:tabLst>
            </a:pPr>
            <a:r>
              <a:rPr lang="en-US" sz="2133" spc="-40" dirty="0">
                <a:latin typeface="Arial MT"/>
                <a:cs typeface="Arial MT"/>
              </a:rPr>
              <a:t>Self-attention was introduced in 2017 in the paper </a:t>
            </a:r>
            <a:r>
              <a:rPr lang="en-US" sz="2133" spc="-40" dirty="0">
                <a:solidFill>
                  <a:srgbClr val="C00000"/>
                </a:solidFill>
                <a:latin typeface="Arial MT"/>
                <a:cs typeface="Arial MT"/>
              </a:rPr>
              <a:t>“Attention is All You Need” </a:t>
            </a:r>
            <a:r>
              <a:rPr lang="en-US" sz="2133" spc="-40" dirty="0">
                <a:latin typeface="Arial MT"/>
                <a:cs typeface="Arial MT"/>
              </a:rPr>
              <a:t>which proposed the Transformer architecture</a:t>
            </a:r>
            <a:r>
              <a:rPr lang="en-US" sz="2133" spc="-7" dirty="0">
                <a:latin typeface="Arial MT"/>
                <a:cs typeface="Arial MT"/>
              </a:rPr>
              <a:t>:</a:t>
            </a:r>
          </a:p>
          <a:p>
            <a:pPr marL="464808" indent="-448722">
              <a:spcBef>
                <a:spcPts val="1292"/>
              </a:spcBef>
              <a:buFontTx/>
              <a:buChar char="●"/>
              <a:tabLst>
                <a:tab pos="463962" algn="l"/>
                <a:tab pos="465655" algn="l"/>
              </a:tabLst>
            </a:pPr>
            <a:r>
              <a:rPr sz="2133" spc="-7" dirty="0">
                <a:latin typeface="Arial MT"/>
                <a:cs typeface="Arial MT"/>
              </a:rPr>
              <a:t>Each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lang="en-US" sz="2133" spc="-7" dirty="0">
                <a:latin typeface="Arial MT"/>
                <a:cs typeface="Arial MT"/>
              </a:rPr>
              <a:t>words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spc="-7" dirty="0">
                <a:solidFill>
                  <a:srgbClr val="C00000"/>
                </a:solidFill>
                <a:latin typeface="Arial MT"/>
                <a:cs typeface="Arial MT"/>
              </a:rPr>
              <a:t>attends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spc="-7" dirty="0">
                <a:latin typeface="Arial MT"/>
                <a:cs typeface="Arial MT"/>
              </a:rPr>
              <a:t>to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spc="-7" dirty="0">
                <a:latin typeface="Arial MT"/>
                <a:cs typeface="Arial MT"/>
              </a:rPr>
              <a:t>every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spc="-7" dirty="0">
                <a:solidFill>
                  <a:srgbClr val="C00000"/>
                </a:solidFill>
                <a:latin typeface="Arial MT"/>
                <a:cs typeface="Arial MT"/>
              </a:rPr>
              <a:t>other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lang="en-US" sz="2133" spc="-7" dirty="0">
                <a:latin typeface="Arial MT"/>
                <a:cs typeface="Arial MT"/>
              </a:rPr>
              <a:t>words to add effect based on </a:t>
            </a:r>
            <a:r>
              <a:rPr lang="en-US" sz="2133" spc="-7" dirty="0">
                <a:solidFill>
                  <a:srgbClr val="C00000"/>
                </a:solidFill>
                <a:latin typeface="Arial MT"/>
                <a:cs typeface="Arial MT"/>
              </a:rPr>
              <a:t>relevance</a:t>
            </a:r>
          </a:p>
          <a:p>
            <a:pPr marL="464808" indent="-448722">
              <a:spcBef>
                <a:spcPts val="1292"/>
              </a:spcBef>
              <a:buChar char="●"/>
              <a:tabLst>
                <a:tab pos="463962" algn="l"/>
                <a:tab pos="465655" algn="l"/>
              </a:tabLst>
            </a:pPr>
            <a:r>
              <a:rPr lang="en-US" sz="2133" spc="-7" dirty="0">
                <a:latin typeface="Arial MT"/>
                <a:cs typeface="Arial MT"/>
              </a:rPr>
              <a:t>Despite the attention in RNNs this attention is not between encoder and decoder (just encoder side), so it is called </a:t>
            </a:r>
            <a:r>
              <a:rPr lang="en-US" sz="2133" spc="-7" dirty="0">
                <a:solidFill>
                  <a:srgbClr val="C00000"/>
                </a:solidFill>
                <a:latin typeface="Arial MT"/>
                <a:cs typeface="Arial MT"/>
              </a:rPr>
              <a:t>self-attention</a:t>
            </a:r>
          </a:p>
          <a:p>
            <a:pPr marL="464808" indent="-448722">
              <a:spcBef>
                <a:spcPts val="1292"/>
              </a:spcBef>
              <a:buChar char="●"/>
              <a:tabLst>
                <a:tab pos="463962" algn="l"/>
                <a:tab pos="465655" algn="l"/>
              </a:tabLst>
            </a:pPr>
            <a:r>
              <a:rPr lang="en-US" sz="2133" spc="-7" dirty="0">
                <a:latin typeface="Arial MT"/>
                <a:cs typeface="Arial MT"/>
              </a:rPr>
              <a:t>Unlike parallel nature of RNN attention, in self-attention each token attends to all tokens </a:t>
            </a:r>
            <a:r>
              <a:rPr lang="en-US" sz="2133" spc="-7" dirty="0">
                <a:solidFill>
                  <a:srgbClr val="C00000"/>
                </a:solidFill>
                <a:latin typeface="Arial MT"/>
                <a:cs typeface="Arial MT"/>
              </a:rPr>
              <a:t>at the same time </a:t>
            </a:r>
            <a:r>
              <a:rPr lang="en-US" sz="2133" spc="-7" dirty="0">
                <a:latin typeface="Arial MT"/>
                <a:cs typeface="Arial MT"/>
              </a:rPr>
              <a:t>(parallel and </a:t>
            </a:r>
            <a:r>
              <a:rPr lang="en-US" sz="2133" spc="-7" dirty="0">
                <a:solidFill>
                  <a:srgbClr val="C00000"/>
                </a:solidFill>
                <a:latin typeface="Arial MT"/>
                <a:cs typeface="Arial MT"/>
              </a:rPr>
              <a:t>scalable</a:t>
            </a:r>
            <a:r>
              <a:rPr lang="en-US" sz="2133" spc="-7" dirty="0">
                <a:latin typeface="Arial MT"/>
                <a:cs typeface="Arial MT"/>
              </a:rPr>
              <a:t>)</a:t>
            </a:r>
            <a:endParaRPr sz="2133" dirty="0">
              <a:latin typeface="Arial MT"/>
              <a:cs typeface="Arial MT"/>
            </a:endParaRPr>
          </a:p>
          <a:p>
            <a:pPr marL="464808" marR="6773" indent="-448722">
              <a:lnSpc>
                <a:spcPct val="151800"/>
              </a:lnSpc>
              <a:buChar char="●"/>
              <a:tabLst>
                <a:tab pos="463962" algn="l"/>
                <a:tab pos="465655" algn="l"/>
              </a:tabLst>
            </a:pPr>
            <a:r>
              <a:rPr lang="en-US" sz="2133" spc="-7" dirty="0">
                <a:latin typeface="Arial MT"/>
                <a:cs typeface="Arial MT"/>
              </a:rPr>
              <a:t>To extract </a:t>
            </a:r>
            <a:r>
              <a:rPr lang="en-US" sz="2133" spc="-7" dirty="0">
                <a:solidFill>
                  <a:srgbClr val="C00000"/>
                </a:solidFill>
                <a:latin typeface="Arial MT"/>
                <a:cs typeface="Arial MT"/>
              </a:rPr>
              <a:t>context</a:t>
            </a:r>
            <a:r>
              <a:rPr lang="en-US" sz="2133" spc="-7" dirty="0">
                <a:latin typeface="Arial MT"/>
                <a:cs typeface="Arial MT"/>
              </a:rPr>
              <a:t> of each token </a:t>
            </a:r>
            <a:r>
              <a:rPr lang="en-US" sz="2133" spc="-20" dirty="0">
                <a:latin typeface="Arial MT"/>
                <a:cs typeface="Arial MT"/>
              </a:rPr>
              <a:t>a set of</a:t>
            </a:r>
            <a:r>
              <a:rPr sz="2133" spc="-13" dirty="0">
                <a:latin typeface="Arial MT"/>
                <a:cs typeface="Arial MT"/>
              </a:rPr>
              <a:t> </a:t>
            </a:r>
            <a:r>
              <a:rPr sz="2133" spc="-33" dirty="0">
                <a:solidFill>
                  <a:srgbClr val="C00000"/>
                </a:solidFill>
                <a:latin typeface="Arial MT"/>
                <a:cs typeface="Arial MT"/>
              </a:rPr>
              <a:t>quer</a:t>
            </a:r>
            <a:r>
              <a:rPr lang="en-US" sz="2133" spc="-33" dirty="0">
                <a:solidFill>
                  <a:srgbClr val="C00000"/>
                </a:solidFill>
                <a:latin typeface="Arial MT"/>
                <a:cs typeface="Arial MT"/>
              </a:rPr>
              <a:t>ies, keys </a:t>
            </a:r>
            <a:r>
              <a:rPr lang="en-US" sz="2133" spc="-33" dirty="0">
                <a:latin typeface="Arial MT"/>
                <a:cs typeface="Arial MT"/>
              </a:rPr>
              <a:t>and</a:t>
            </a:r>
            <a:r>
              <a:rPr lang="en-US" sz="2133" spc="-33" dirty="0">
                <a:solidFill>
                  <a:srgbClr val="C00000"/>
                </a:solidFill>
                <a:latin typeface="Arial MT"/>
                <a:cs typeface="Arial MT"/>
              </a:rPr>
              <a:t> values </a:t>
            </a:r>
            <a:r>
              <a:rPr lang="en-US" sz="2133" spc="-33" dirty="0">
                <a:latin typeface="Arial MT"/>
                <a:cs typeface="Arial MT"/>
              </a:rPr>
              <a:t>are used (can be </a:t>
            </a:r>
            <a:r>
              <a:rPr lang="en-US" sz="2133" spc="-33" dirty="0">
                <a:solidFill>
                  <a:srgbClr val="C00000"/>
                </a:solidFill>
                <a:latin typeface="Arial MT"/>
                <a:cs typeface="Arial MT"/>
              </a:rPr>
              <a:t>extended</a:t>
            </a:r>
            <a:r>
              <a:rPr lang="en-US" sz="2133" spc="-33" dirty="0">
                <a:latin typeface="Arial MT"/>
                <a:cs typeface="Arial MT"/>
              </a:rPr>
              <a:t> to cover different aspects)</a:t>
            </a:r>
          </a:p>
        </p:txBody>
      </p:sp>
      <p:pic>
        <p:nvPicPr>
          <p:cNvPr id="6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5775" y="1962150"/>
            <a:ext cx="3797392" cy="3967310"/>
          </a:xfrm>
          <a:prstGeom prst="rect">
            <a:avLst/>
          </a:prstGeom>
        </p:spPr>
      </p:pic>
      <p:sp>
        <p:nvSpPr>
          <p:cNvPr id="8" name="object 5"/>
          <p:cNvSpPr txBox="1"/>
          <p:nvPr/>
        </p:nvSpPr>
        <p:spPr>
          <a:xfrm>
            <a:off x="8248650" y="5681628"/>
            <a:ext cx="600075" cy="1248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700" spc="-13" dirty="0" err="1">
                <a:latin typeface="Arial MT"/>
                <a:cs typeface="Arial MT"/>
              </a:rPr>
              <a:t>jalammar</a:t>
            </a:r>
            <a:endParaRPr sz="700" dirty="0">
              <a:latin typeface="Arial MT"/>
              <a:cs typeface="Arial M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9E6896-4203-349F-A29C-4C0133C7D0D5}"/>
              </a:ext>
            </a:extLst>
          </p:cNvPr>
          <p:cNvSpPr txBox="1"/>
          <p:nvPr/>
        </p:nvSpPr>
        <p:spPr>
          <a:xfrm>
            <a:off x="8477250" y="6290949"/>
            <a:ext cx="37147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https://arxiv.org/pdf/1706.03762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06AC7-2C46-5652-5D81-D22F12FCE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288925"/>
            <a:ext cx="10515600" cy="1325563"/>
          </a:xfrm>
        </p:spPr>
        <p:txBody>
          <a:bodyPr/>
          <a:lstStyle/>
          <a:p>
            <a:r>
              <a:rPr lang="en-US" dirty="0"/>
              <a:t>Queries, Keys, and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E59DA-BD1B-E454-2C1E-AC7384ACF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353800" cy="4957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We need to </a:t>
            </a:r>
            <a:r>
              <a:rPr lang="en-US" sz="2600" dirty="0">
                <a:solidFill>
                  <a:srgbClr val="C00000"/>
                </a:solidFill>
              </a:rPr>
              <a:t>transform</a:t>
            </a:r>
            <a:r>
              <a:rPr lang="en-US" sz="2600" dirty="0"/>
              <a:t> the embedding of </a:t>
            </a:r>
            <a:r>
              <a:rPr lang="en-US" sz="2600" dirty="0">
                <a:solidFill>
                  <a:srgbClr val="C00000"/>
                </a:solidFill>
              </a:rPr>
              <a:t>each word </a:t>
            </a:r>
            <a:r>
              <a:rPr lang="en-US" sz="2600" dirty="0"/>
              <a:t>based on </a:t>
            </a:r>
            <a:r>
              <a:rPr lang="en-US" sz="2600" dirty="0">
                <a:solidFill>
                  <a:srgbClr val="C00000"/>
                </a:solidFill>
              </a:rPr>
              <a:t>surrounding words</a:t>
            </a:r>
            <a:r>
              <a:rPr lang="en-US" sz="26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Extract </a:t>
            </a:r>
            <a:r>
              <a:rPr lang="en-US" sz="2600" dirty="0">
                <a:solidFill>
                  <a:srgbClr val="C00000"/>
                </a:solidFill>
              </a:rPr>
              <a:t>different aspect </a:t>
            </a:r>
            <a:r>
              <a:rPr lang="en-US" sz="2600" dirty="0"/>
              <a:t>(syntactic, semantic, etc.) of a word. (</a:t>
            </a:r>
            <a:r>
              <a:rPr lang="en-US" sz="2600" dirty="0">
                <a:solidFill>
                  <a:srgbClr val="C00000"/>
                </a:solidFill>
              </a:rPr>
              <a:t>Query</a:t>
            </a:r>
            <a:r>
              <a:rPr lang="en-US" sz="26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Find </a:t>
            </a:r>
            <a:r>
              <a:rPr lang="en-US" sz="2600" dirty="0">
                <a:solidFill>
                  <a:srgbClr val="C00000"/>
                </a:solidFill>
              </a:rPr>
              <a:t>relevant</a:t>
            </a:r>
            <a:r>
              <a:rPr lang="en-US" sz="2600" dirty="0"/>
              <a:t> words for that specific aspect. (</a:t>
            </a:r>
            <a:r>
              <a:rPr lang="en-US" sz="2600" dirty="0">
                <a:solidFill>
                  <a:srgbClr val="C00000"/>
                </a:solidFill>
              </a:rPr>
              <a:t>Key</a:t>
            </a:r>
            <a:r>
              <a:rPr lang="en-US" sz="2600" dirty="0"/>
              <a:t> for that Query)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Apply a </a:t>
            </a:r>
            <a:r>
              <a:rPr lang="en-US" sz="2600" dirty="0">
                <a:solidFill>
                  <a:srgbClr val="C00000"/>
                </a:solidFill>
              </a:rPr>
              <a:t>transformation</a:t>
            </a:r>
            <a:r>
              <a:rPr lang="en-US" sz="2600" dirty="0"/>
              <a:t> to the word based on relevant words (</a:t>
            </a:r>
            <a:r>
              <a:rPr lang="en-US" sz="2600" dirty="0">
                <a:solidFill>
                  <a:srgbClr val="C00000"/>
                </a:solidFill>
              </a:rPr>
              <a:t>Value</a:t>
            </a:r>
            <a:r>
              <a:rPr lang="en-US" sz="2600" dirty="0"/>
              <a:t>) 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sz="2600" b="1" dirty="0"/>
              <a:t>Example</a:t>
            </a:r>
            <a:r>
              <a:rPr lang="en-US" sz="2600" dirty="0"/>
              <a:t>: I opened a </a:t>
            </a:r>
            <a:r>
              <a:rPr lang="en-US" sz="2600" dirty="0">
                <a:solidFill>
                  <a:srgbClr val="C00000"/>
                </a:solidFill>
              </a:rPr>
              <a:t>bank</a:t>
            </a:r>
            <a:r>
              <a:rPr lang="en-US" sz="2600" dirty="0"/>
              <a:t> </a:t>
            </a:r>
            <a:r>
              <a:rPr lang="en-US" sz="2600" dirty="0">
                <a:solidFill>
                  <a:schemeClr val="accent1"/>
                </a:solidFill>
              </a:rPr>
              <a:t>account</a:t>
            </a:r>
            <a:endParaRPr lang="en-US" sz="2600" dirty="0"/>
          </a:p>
          <a:p>
            <a:r>
              <a:rPr lang="en-US" sz="2600" dirty="0"/>
              <a:t>Query about </a:t>
            </a:r>
            <a:r>
              <a:rPr lang="en-US" sz="2600" dirty="0">
                <a:solidFill>
                  <a:srgbClr val="C00000"/>
                </a:solidFill>
              </a:rPr>
              <a:t>bank </a:t>
            </a:r>
            <a:r>
              <a:rPr lang="en-US" sz="2600" dirty="0">
                <a:sym typeface="Wingdings" panose="05000000000000000000" pitchFamily="2" charset="2"/>
              </a:rPr>
              <a:t> </a:t>
            </a:r>
            <a:r>
              <a:rPr lang="en-US" sz="2600" dirty="0">
                <a:solidFill>
                  <a:srgbClr val="C00000"/>
                </a:solidFill>
                <a:sym typeface="Wingdings" panose="05000000000000000000" pitchFamily="2" charset="2"/>
              </a:rPr>
              <a:t>Query1</a:t>
            </a:r>
            <a:r>
              <a:rPr lang="en-US" sz="2600" dirty="0">
                <a:sym typeface="Wingdings" panose="05000000000000000000" pitchFamily="2" charset="2"/>
              </a:rPr>
              <a:t>: What is the </a:t>
            </a:r>
            <a:r>
              <a:rPr lang="en-US" sz="2600" b="1" dirty="0">
                <a:sym typeface="Wingdings" panose="05000000000000000000" pitchFamily="2" charset="2"/>
              </a:rPr>
              <a:t>meaning</a:t>
            </a:r>
            <a:r>
              <a:rPr lang="en-US" sz="2600" dirty="0">
                <a:sym typeface="Wingdings" panose="05000000000000000000" pitchFamily="2" charset="2"/>
              </a:rPr>
              <a:t> of bank in this context?</a:t>
            </a:r>
            <a:endParaRPr lang="en-US" sz="2600" dirty="0"/>
          </a:p>
          <a:p>
            <a:r>
              <a:rPr lang="en-US" sz="2600" dirty="0">
                <a:solidFill>
                  <a:srgbClr val="C00000"/>
                </a:solidFill>
              </a:rPr>
              <a:t>Account</a:t>
            </a:r>
            <a:r>
              <a:rPr lang="en-US" sz="2600" dirty="0"/>
              <a:t> </a:t>
            </a:r>
            <a:r>
              <a:rPr lang="en-US" sz="2600" dirty="0">
                <a:sym typeface="Wingdings" panose="05000000000000000000" pitchFamily="2" charset="2"/>
              </a:rPr>
              <a:t>is very </a:t>
            </a:r>
            <a:r>
              <a:rPr lang="en-US" sz="2600" b="1" dirty="0">
                <a:sym typeface="Wingdings" panose="05000000000000000000" pitchFamily="2" charset="2"/>
              </a:rPr>
              <a:t>relevant</a:t>
            </a:r>
            <a:r>
              <a:rPr lang="en-US" sz="2600" dirty="0">
                <a:sym typeface="Wingdings" panose="05000000000000000000" pitchFamily="2" charset="2"/>
              </a:rPr>
              <a:t> to the bank (</a:t>
            </a:r>
            <a:r>
              <a:rPr lang="en-US" sz="2600" dirty="0">
                <a:solidFill>
                  <a:schemeClr val="accent1"/>
                </a:solidFill>
                <a:sym typeface="Wingdings" panose="05000000000000000000" pitchFamily="2" charset="2"/>
              </a:rPr>
              <a:t>Key</a:t>
            </a:r>
            <a:r>
              <a:rPr lang="en-US" sz="2600" dirty="0">
                <a:sym typeface="Wingdings" panose="05000000000000000000" pitchFamily="2" charset="2"/>
              </a:rPr>
              <a:t> to Query1)</a:t>
            </a:r>
          </a:p>
          <a:p>
            <a:r>
              <a:rPr lang="en-US" sz="2600" dirty="0">
                <a:sym typeface="Wingdings" panose="05000000000000000000" pitchFamily="2" charset="2"/>
              </a:rPr>
              <a:t>Now the </a:t>
            </a:r>
            <a:r>
              <a:rPr lang="en-US" sz="2600" dirty="0">
                <a:solidFill>
                  <a:srgbClr val="C00000"/>
                </a:solidFill>
                <a:sym typeface="Wingdings" panose="05000000000000000000" pitchFamily="2" charset="2"/>
              </a:rPr>
              <a:t>general</a:t>
            </a:r>
            <a:r>
              <a:rPr lang="en-US" sz="2600" dirty="0">
                <a:sym typeface="Wingdings" panose="05000000000000000000" pitchFamily="2" charset="2"/>
              </a:rPr>
              <a:t> embedding of bank needs to </a:t>
            </a:r>
            <a:r>
              <a:rPr lang="en-US" sz="2600" b="1" dirty="0">
                <a:sym typeface="Wingdings" panose="05000000000000000000" pitchFamily="2" charset="2"/>
              </a:rPr>
              <a:t>transform</a:t>
            </a:r>
            <a:r>
              <a:rPr lang="en-US" sz="2600" dirty="0">
                <a:sym typeface="Wingdings" panose="05000000000000000000" pitchFamily="2" charset="2"/>
              </a:rPr>
              <a:t> to embedding of bank in financial context using embedding of account (</a:t>
            </a:r>
            <a:r>
              <a:rPr lang="en-US" sz="2600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Value </a:t>
            </a:r>
            <a:r>
              <a:rPr lang="en-US" sz="2600" dirty="0">
                <a:sym typeface="Wingdings" panose="05000000000000000000" pitchFamily="2" charset="2"/>
              </a:rPr>
              <a:t>of transformation by Key)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950687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6814" y="3902168"/>
            <a:ext cx="287151" cy="10127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96229" y="5899390"/>
            <a:ext cx="4036060" cy="632231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494787"/>
              </p:ext>
            </p:extLst>
          </p:nvPr>
        </p:nvGraphicFramePr>
        <p:xfrm>
          <a:off x="5863766" y="4049384"/>
          <a:ext cx="640079" cy="673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39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595959"/>
                      </a:solidFill>
                      <a:prstDash val="solid"/>
                    </a:ln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644449" y="3648903"/>
            <a:ext cx="18381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333467" algn="l"/>
              </a:tabLst>
            </a:pPr>
            <a:r>
              <a:rPr sz="2800" spc="-9" baseline="1984" dirty="0">
                <a:latin typeface="Arial MT"/>
                <a:cs typeface="Arial MT"/>
              </a:rPr>
              <a:t>querie</a:t>
            </a:r>
            <a:r>
              <a:rPr sz="2800" baseline="1984" dirty="0">
                <a:latin typeface="Arial MT"/>
                <a:cs typeface="Arial MT"/>
              </a:rPr>
              <a:t>s	</a:t>
            </a:r>
            <a:r>
              <a:rPr sz="1867" dirty="0">
                <a:latin typeface="Arial MT"/>
                <a:cs typeface="Arial MT"/>
              </a:rPr>
              <a:t>keys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82465" y="4065730"/>
            <a:ext cx="147319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solidFill>
                  <a:srgbClr val="595959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04533" y="4361039"/>
            <a:ext cx="8644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softmax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98898" y="4191706"/>
            <a:ext cx="27178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=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09399" y="3599868"/>
            <a:ext cx="71966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values</a:t>
            </a:r>
            <a:endParaRPr sz="1867">
              <a:latin typeface="Arial MT"/>
              <a:cs typeface="Arial MT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49518"/>
              </p:ext>
            </p:extLst>
          </p:nvPr>
        </p:nvGraphicFramePr>
        <p:xfrm>
          <a:off x="7024523" y="4063886"/>
          <a:ext cx="856827" cy="6322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6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4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9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8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3965" y="4418711"/>
            <a:ext cx="100932" cy="9975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13849" y="4359146"/>
            <a:ext cx="100932" cy="99756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02781" y="395426"/>
            <a:ext cx="7436648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4000" spc="-7" dirty="0">
                <a:solidFill>
                  <a:schemeClr val="tx1"/>
                </a:solidFill>
                <a:latin typeface="+mj-lt"/>
                <a:cs typeface="+mj-cs"/>
              </a:rPr>
              <a:t>Self-</a:t>
            </a:r>
            <a:r>
              <a:rPr sz="4000" spc="-7" dirty="0">
                <a:solidFill>
                  <a:schemeClr val="tx1"/>
                </a:solidFill>
                <a:latin typeface="+mj-lt"/>
                <a:cs typeface="+mj-cs"/>
              </a:rPr>
              <a:t>Attention</a:t>
            </a:r>
            <a:r>
              <a:rPr lang="en-US" sz="4000" spc="-7" dirty="0">
                <a:solidFill>
                  <a:schemeClr val="tx1"/>
                </a:solidFill>
                <a:latin typeface="+mj-lt"/>
                <a:cs typeface="+mj-cs"/>
              </a:rPr>
              <a:t> Components</a:t>
            </a:r>
            <a:endParaRPr sz="4000" spc="-7" dirty="0">
              <a:solidFill>
                <a:schemeClr val="tx1"/>
              </a:solidFill>
              <a:latin typeface="+mj-lt"/>
              <a:cs typeface="+mj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3807" y="1253311"/>
            <a:ext cx="11663214" cy="2502394"/>
          </a:xfrm>
          <a:prstGeom prst="rect">
            <a:avLst/>
          </a:prstGeom>
        </p:spPr>
        <p:txBody>
          <a:bodyPr vert="horz" wrap="square" lIns="0" tIns="141393" rIns="0" bIns="0" rtlCol="0">
            <a:spAutoFit/>
          </a:bodyPr>
          <a:lstStyle/>
          <a:p>
            <a:pPr marL="16086">
              <a:spcBef>
                <a:spcPts val="980"/>
              </a:spcBef>
              <a:tabLst>
                <a:tab pos="443642" algn="l"/>
                <a:tab pos="444489" algn="l"/>
              </a:tabLst>
            </a:pPr>
            <a:r>
              <a:rPr lang="en-US" sz="2400" spc="-7" dirty="0">
                <a:cs typeface="Arial MT"/>
              </a:rPr>
              <a:t>For each attention head </a:t>
            </a:r>
            <a:r>
              <a:rPr lang="en-US" sz="2400" spc="-7" dirty="0">
                <a:solidFill>
                  <a:srgbClr val="C00000"/>
                </a:solidFill>
                <a:cs typeface="Arial MT"/>
              </a:rPr>
              <a:t>each word </a:t>
            </a:r>
            <a:r>
              <a:rPr lang="en-US" sz="2400" spc="-7" dirty="0">
                <a:cs typeface="Arial MT"/>
              </a:rPr>
              <a:t>(token) has </a:t>
            </a:r>
            <a:r>
              <a:rPr lang="en-US" sz="2400" spc="-7" dirty="0">
                <a:solidFill>
                  <a:srgbClr val="C00000"/>
                </a:solidFill>
                <a:cs typeface="Arial MT"/>
              </a:rPr>
              <a:t>three vectors </a:t>
            </a:r>
            <a:r>
              <a:rPr lang="en-US" sz="2400" spc="-7" dirty="0">
                <a:cs typeface="Arial MT"/>
              </a:rPr>
              <a:t>of Query, Key and Value</a:t>
            </a:r>
          </a:p>
          <a:p>
            <a:pPr marL="443642" indent="-427556">
              <a:spcBef>
                <a:spcPts val="980"/>
              </a:spcBef>
              <a:buFontTx/>
              <a:buChar char="●"/>
              <a:tabLst>
                <a:tab pos="443642" algn="l"/>
                <a:tab pos="444489" algn="l"/>
              </a:tabLst>
            </a:pPr>
            <a:r>
              <a:rPr lang="en-US" sz="2400" spc="-7" dirty="0">
                <a:solidFill>
                  <a:srgbClr val="C00000"/>
                </a:solidFill>
                <a:cs typeface="Arial MT"/>
              </a:rPr>
              <a:t>Query</a:t>
            </a:r>
            <a:r>
              <a:rPr lang="en-US" sz="2400" spc="-7" dirty="0">
                <a:cs typeface="Arial MT"/>
              </a:rPr>
              <a:t> and </a:t>
            </a:r>
            <a:r>
              <a:rPr lang="en-US" sz="2400" spc="-7" dirty="0">
                <a:solidFill>
                  <a:srgbClr val="C00000"/>
                </a:solidFill>
                <a:cs typeface="Arial MT"/>
              </a:rPr>
              <a:t>Keyes</a:t>
            </a:r>
            <a:r>
              <a:rPr lang="en-US" sz="2400" spc="-7" dirty="0">
                <a:cs typeface="Arial MT"/>
              </a:rPr>
              <a:t> are like </a:t>
            </a:r>
            <a:r>
              <a:rPr lang="en-US" sz="2400" spc="-7" dirty="0">
                <a:solidFill>
                  <a:srgbClr val="C00000"/>
                </a:solidFill>
                <a:cs typeface="Arial MT"/>
              </a:rPr>
              <a:t>Question</a:t>
            </a:r>
            <a:r>
              <a:rPr lang="en-US" sz="2400" spc="-7" dirty="0">
                <a:cs typeface="Arial MT"/>
              </a:rPr>
              <a:t> and </a:t>
            </a:r>
            <a:r>
              <a:rPr lang="en-US" sz="2400" spc="-7" dirty="0">
                <a:solidFill>
                  <a:srgbClr val="C00000"/>
                </a:solidFill>
                <a:cs typeface="Arial MT"/>
              </a:rPr>
              <a:t>Answers</a:t>
            </a:r>
            <a:r>
              <a:rPr lang="en-US" sz="2400" spc="-7" dirty="0">
                <a:cs typeface="Arial MT"/>
              </a:rPr>
              <a:t> about </a:t>
            </a:r>
            <a:r>
              <a:rPr lang="en-US" sz="2400" spc="-7" dirty="0">
                <a:solidFill>
                  <a:srgbClr val="C00000"/>
                </a:solidFill>
                <a:cs typeface="Arial MT"/>
              </a:rPr>
              <a:t>different aspects </a:t>
            </a:r>
            <a:r>
              <a:rPr lang="en-US" sz="2400" spc="-7" dirty="0">
                <a:cs typeface="Arial MT"/>
              </a:rPr>
              <a:t>of the word</a:t>
            </a:r>
          </a:p>
          <a:p>
            <a:pPr marL="443642" indent="-427556">
              <a:spcBef>
                <a:spcPts val="980"/>
              </a:spcBef>
              <a:buFontTx/>
              <a:buChar char="●"/>
              <a:tabLst>
                <a:tab pos="443642" algn="l"/>
                <a:tab pos="444489" algn="l"/>
              </a:tabLst>
            </a:pPr>
            <a:r>
              <a:rPr lang="en-US" sz="2400" spc="-7" dirty="0">
                <a:solidFill>
                  <a:srgbClr val="C00000"/>
                </a:solidFill>
                <a:cs typeface="Arial MT"/>
              </a:rPr>
              <a:t>Relevance</a:t>
            </a:r>
            <a:r>
              <a:rPr lang="en-US" sz="2400" spc="-7" dirty="0">
                <a:cs typeface="Arial MT"/>
              </a:rPr>
              <a:t>: </a:t>
            </a:r>
            <a:r>
              <a:rPr lang="en-US" sz="2400" dirty="0">
                <a:cs typeface="Arial MT"/>
              </a:rPr>
              <a:t>alignment of </a:t>
            </a:r>
            <a:r>
              <a:rPr sz="2400" spc="-7" dirty="0">
                <a:cs typeface="Arial MT"/>
              </a:rPr>
              <a:t>each</a:t>
            </a:r>
            <a:r>
              <a:rPr sz="2400" spc="-27" dirty="0">
                <a:cs typeface="Arial MT"/>
              </a:rPr>
              <a:t> </a:t>
            </a:r>
            <a:r>
              <a:rPr lang="en-US" sz="2400" dirty="0">
                <a:solidFill>
                  <a:srgbClr val="C00000"/>
                </a:solidFill>
                <a:cs typeface="Arial MT"/>
              </a:rPr>
              <a:t>key</a:t>
            </a:r>
            <a:r>
              <a:rPr lang="en-US" sz="2400" dirty="0">
                <a:cs typeface="Arial MT"/>
              </a:rPr>
              <a:t> with the </a:t>
            </a:r>
            <a:r>
              <a:rPr sz="2400" spc="-7" dirty="0">
                <a:solidFill>
                  <a:srgbClr val="C00000"/>
                </a:solidFill>
                <a:cs typeface="Arial MT"/>
              </a:rPr>
              <a:t>query</a:t>
            </a:r>
            <a:r>
              <a:rPr sz="2400" spc="-7" dirty="0">
                <a:cs typeface="Arial MT"/>
              </a:rPr>
              <a:t> </a:t>
            </a:r>
            <a:r>
              <a:rPr lang="en-US" sz="2400" spc="-7" dirty="0">
                <a:cs typeface="Arial MT"/>
              </a:rPr>
              <a:t>(using dot product of key and query)</a:t>
            </a:r>
            <a:endParaRPr lang="en-US" sz="2400" dirty="0">
              <a:cs typeface="Arial MT"/>
            </a:endParaRPr>
          </a:p>
          <a:p>
            <a:pPr marL="443642" indent="-427556">
              <a:spcBef>
                <a:spcPts val="980"/>
              </a:spcBef>
              <a:buFontTx/>
              <a:buChar char="●"/>
              <a:tabLst>
                <a:tab pos="443642" algn="l"/>
                <a:tab pos="444489" algn="l"/>
              </a:tabLst>
            </a:pPr>
            <a:r>
              <a:rPr lang="en-US" sz="2400" dirty="0">
                <a:cs typeface="Arial MT"/>
              </a:rPr>
              <a:t>Value: </a:t>
            </a:r>
            <a:r>
              <a:rPr lang="en-US" sz="2400" dirty="0">
                <a:solidFill>
                  <a:srgbClr val="C00000"/>
                </a:solidFill>
                <a:cs typeface="Arial MT"/>
              </a:rPr>
              <a:t>Transform</a:t>
            </a:r>
            <a:r>
              <a:rPr lang="en-US" sz="2400" dirty="0">
                <a:cs typeface="Arial MT"/>
              </a:rPr>
              <a:t> made by a word to embeddings of other words </a:t>
            </a:r>
            <a:endParaRPr lang="en-US" sz="2400" spc="-7" dirty="0">
              <a:cs typeface="Arial MT"/>
            </a:endParaRPr>
          </a:p>
          <a:p>
            <a:pPr marL="443642" indent="-427556">
              <a:spcBef>
                <a:spcPts val="980"/>
              </a:spcBef>
              <a:buFontTx/>
              <a:buChar char="●"/>
              <a:tabLst>
                <a:tab pos="443642" algn="l"/>
                <a:tab pos="444489" algn="l"/>
              </a:tabLst>
            </a:pPr>
            <a:r>
              <a:rPr lang="en-US" sz="2400" spc="-7" dirty="0" err="1">
                <a:cs typeface="Arial MT"/>
              </a:rPr>
              <a:t>Softmax</a:t>
            </a:r>
            <a:r>
              <a:rPr lang="en-US" sz="2400" spc="-7" dirty="0">
                <a:cs typeface="Arial MT"/>
              </a:rPr>
              <a:t>: </a:t>
            </a:r>
            <a:r>
              <a:rPr lang="en-US" sz="2400" spc="-7" dirty="0">
                <a:solidFill>
                  <a:srgbClr val="C00000"/>
                </a:solidFill>
                <a:cs typeface="Arial MT"/>
              </a:rPr>
              <a:t>Normalizing </a:t>
            </a:r>
            <a:r>
              <a:rPr lang="en-US" sz="2400" spc="-7" dirty="0">
                <a:cs typeface="Arial MT"/>
              </a:rPr>
              <a:t>results</a:t>
            </a:r>
            <a:endParaRPr lang="en-US" sz="2400" dirty="0">
              <a:cs typeface="Arial MT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322917"/>
              </p:ext>
            </p:extLst>
          </p:nvPr>
        </p:nvGraphicFramePr>
        <p:xfrm>
          <a:off x="4683165" y="4063901"/>
          <a:ext cx="789940" cy="632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8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4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8313666" y="3641219"/>
            <a:ext cx="8119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 MT"/>
                <a:cs typeface="Arial MT"/>
              </a:rPr>
              <a:t>outputs</a:t>
            </a:r>
            <a:endParaRPr sz="1867">
              <a:latin typeface="Arial MT"/>
              <a:cs typeface="Arial MT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706339"/>
              </p:ext>
            </p:extLst>
          </p:nvPr>
        </p:nvGraphicFramePr>
        <p:xfrm>
          <a:off x="8327248" y="4039234"/>
          <a:ext cx="856827" cy="656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6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92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object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119350"/>
              </p:ext>
            </p:extLst>
          </p:nvPr>
        </p:nvGraphicFramePr>
        <p:xfrm>
          <a:off x="2505698" y="5275618"/>
          <a:ext cx="789940" cy="1079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2108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lang="en-US" sz="1100" dirty="0">
                          <a:latin typeface="Arial MT"/>
                          <a:cs typeface="Arial MT"/>
                        </a:rPr>
                        <a:t>A</a:t>
                      </a:r>
                      <a:endParaRPr sz="1100" dirty="0">
                        <a:latin typeface="Arial MT"/>
                        <a:cs typeface="Arial MT"/>
                      </a:endParaRPr>
                    </a:p>
                  </a:txBody>
                  <a:tcPr marL="0" marR="0" marT="21167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108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lang="en-US" sz="1100" dirty="0">
                          <a:latin typeface="Arial MT"/>
                          <a:cs typeface="Arial MT"/>
                        </a:rPr>
                        <a:t>Female</a:t>
                      </a:r>
                      <a:endParaRPr sz="1100" dirty="0">
                        <a:latin typeface="Arial MT"/>
                        <a:cs typeface="Arial MT"/>
                      </a:endParaRPr>
                    </a:p>
                  </a:txBody>
                  <a:tcPr marL="0" marR="0" marT="14393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lang="en-US" sz="1100" dirty="0">
                          <a:latin typeface="Arial MT"/>
                          <a:cs typeface="Arial MT"/>
                        </a:rPr>
                        <a:t>Monarch</a:t>
                      </a:r>
                      <a:endParaRPr sz="1100" dirty="0">
                        <a:latin typeface="Arial MT"/>
                        <a:cs typeface="Arial MT"/>
                      </a:endParaRPr>
                    </a:p>
                  </a:txBody>
                  <a:tcPr marL="0" marR="0" marT="21167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lang="en-US" sz="1100" dirty="0">
                          <a:latin typeface="Arial MT"/>
                          <a:cs typeface="Arial MT"/>
                        </a:rPr>
                        <a:t>Who</a:t>
                      </a:r>
                      <a:endParaRPr sz="1100" dirty="0">
                        <a:latin typeface="Arial MT"/>
                        <a:cs typeface="Arial MT"/>
                      </a:endParaRPr>
                    </a:p>
                  </a:txBody>
                  <a:tcPr marL="0" marR="0" marT="21167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lang="en-US" sz="1100" dirty="0">
                          <a:latin typeface="Arial MT"/>
                          <a:cs typeface="Arial MT"/>
                        </a:rPr>
                        <a:t>…</a:t>
                      </a:r>
                      <a:endParaRPr sz="1100" dirty="0">
                        <a:latin typeface="Arial MT"/>
                        <a:cs typeface="Arial MT"/>
                      </a:endParaRPr>
                    </a:p>
                  </a:txBody>
                  <a:tcPr marL="0" marR="0" marT="21167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319701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2519433" y="4884747"/>
            <a:ext cx="632460" cy="28377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733" spc="-7" dirty="0">
                <a:latin typeface="Arial MT"/>
                <a:cs typeface="Arial MT"/>
              </a:rPr>
              <a:t>Inputs</a:t>
            </a:r>
            <a:endParaRPr sz="1733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295315" y="4402839"/>
            <a:ext cx="2647527" cy="1279313"/>
            <a:chOff x="4250812" y="3384165"/>
            <a:chExt cx="1985645" cy="959485"/>
          </a:xfrm>
        </p:grpSpPr>
        <p:sp>
          <p:nvSpPr>
            <p:cNvPr id="27" name="object 27"/>
            <p:cNvSpPr/>
            <p:nvPr/>
          </p:nvSpPr>
          <p:spPr>
            <a:xfrm>
              <a:off x="4311262" y="3415320"/>
              <a:ext cx="940435" cy="725170"/>
            </a:xfrm>
            <a:custGeom>
              <a:avLst/>
              <a:gdLst/>
              <a:ahLst/>
              <a:cxnLst/>
              <a:rect l="l" t="t" r="r" b="b"/>
              <a:pathLst>
                <a:path w="940435" h="725170">
                  <a:moveTo>
                    <a:pt x="0" y="724704"/>
                  </a:moveTo>
                  <a:lnTo>
                    <a:pt x="93994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241596" y="3388927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19212" y="38852"/>
                  </a:moveTo>
                  <a:lnTo>
                    <a:pt x="0" y="13933"/>
                  </a:lnTo>
                  <a:lnTo>
                    <a:pt x="43838" y="0"/>
                  </a:lnTo>
                  <a:lnTo>
                    <a:pt x="19212" y="3885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241596" y="3388927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19212" y="38852"/>
                  </a:moveTo>
                  <a:lnTo>
                    <a:pt x="43838" y="0"/>
                  </a:lnTo>
                  <a:lnTo>
                    <a:pt x="0" y="13933"/>
                  </a:lnTo>
                  <a:lnTo>
                    <a:pt x="19212" y="3885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2387" y="3642773"/>
              <a:ext cx="63734" cy="8406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255575" y="3657437"/>
              <a:ext cx="1964055" cy="681355"/>
            </a:xfrm>
            <a:custGeom>
              <a:avLst/>
              <a:gdLst/>
              <a:ahLst/>
              <a:cxnLst/>
              <a:rect l="l" t="t" r="r" b="b"/>
              <a:pathLst>
                <a:path w="1964054" h="681354">
                  <a:moveTo>
                    <a:pt x="0" y="654624"/>
                  </a:moveTo>
                  <a:lnTo>
                    <a:pt x="29339" y="655909"/>
                  </a:lnTo>
                  <a:lnTo>
                    <a:pt x="64784" y="658351"/>
                  </a:lnTo>
                  <a:lnTo>
                    <a:pt x="105706" y="661629"/>
                  </a:lnTo>
                  <a:lnTo>
                    <a:pt x="151477" y="665426"/>
                  </a:lnTo>
                  <a:lnTo>
                    <a:pt x="201470" y="669421"/>
                  </a:lnTo>
                  <a:lnTo>
                    <a:pt x="255055" y="673296"/>
                  </a:lnTo>
                  <a:lnTo>
                    <a:pt x="311607" y="676731"/>
                  </a:lnTo>
                  <a:lnTo>
                    <a:pt x="370495" y="679407"/>
                  </a:lnTo>
                  <a:lnTo>
                    <a:pt x="431094" y="681004"/>
                  </a:lnTo>
                  <a:lnTo>
                    <a:pt x="492774" y="681204"/>
                  </a:lnTo>
                  <a:lnTo>
                    <a:pt x="554907" y="679687"/>
                  </a:lnTo>
                  <a:lnTo>
                    <a:pt x="616867" y="676134"/>
                  </a:lnTo>
                  <a:lnTo>
                    <a:pt x="678024" y="670224"/>
                  </a:lnTo>
                  <a:lnTo>
                    <a:pt x="723146" y="664761"/>
                  </a:lnTo>
                  <a:lnTo>
                    <a:pt x="770805" y="658744"/>
                  </a:lnTo>
                  <a:lnTo>
                    <a:pt x="820628" y="652149"/>
                  </a:lnTo>
                  <a:lnTo>
                    <a:pt x="872243" y="644954"/>
                  </a:lnTo>
                  <a:lnTo>
                    <a:pt x="925277" y="637132"/>
                  </a:lnTo>
                  <a:lnTo>
                    <a:pt x="979357" y="628662"/>
                  </a:lnTo>
                  <a:lnTo>
                    <a:pt x="1034110" y="619517"/>
                  </a:lnTo>
                  <a:lnTo>
                    <a:pt x="1089164" y="609676"/>
                  </a:lnTo>
                  <a:lnTo>
                    <a:pt x="1144146" y="599112"/>
                  </a:lnTo>
                  <a:lnTo>
                    <a:pt x="1198683" y="587803"/>
                  </a:lnTo>
                  <a:lnTo>
                    <a:pt x="1252402" y="575724"/>
                  </a:lnTo>
                  <a:lnTo>
                    <a:pt x="1304931" y="562851"/>
                  </a:lnTo>
                  <a:lnTo>
                    <a:pt x="1355896" y="549161"/>
                  </a:lnTo>
                  <a:lnTo>
                    <a:pt x="1404925" y="534629"/>
                  </a:lnTo>
                  <a:lnTo>
                    <a:pt x="1451645" y="519230"/>
                  </a:lnTo>
                  <a:lnTo>
                    <a:pt x="1495684" y="502942"/>
                  </a:lnTo>
                  <a:lnTo>
                    <a:pt x="1536668" y="485740"/>
                  </a:lnTo>
                  <a:lnTo>
                    <a:pt x="1574224" y="467599"/>
                  </a:lnTo>
                  <a:lnTo>
                    <a:pt x="1621864" y="439037"/>
                  </a:lnTo>
                  <a:lnTo>
                    <a:pt x="1665973" y="405572"/>
                  </a:lnTo>
                  <a:lnTo>
                    <a:pt x="1706714" y="368205"/>
                  </a:lnTo>
                  <a:lnTo>
                    <a:pt x="1744245" y="327937"/>
                  </a:lnTo>
                  <a:lnTo>
                    <a:pt x="1778725" y="285767"/>
                  </a:lnTo>
                  <a:lnTo>
                    <a:pt x="1810314" y="242696"/>
                  </a:lnTo>
                  <a:lnTo>
                    <a:pt x="1839172" y="199725"/>
                  </a:lnTo>
                  <a:lnTo>
                    <a:pt x="1865459" y="157853"/>
                  </a:lnTo>
                  <a:lnTo>
                    <a:pt x="1889333" y="118081"/>
                  </a:lnTo>
                  <a:lnTo>
                    <a:pt x="1910954" y="81409"/>
                  </a:lnTo>
                  <a:lnTo>
                    <a:pt x="1930483" y="48838"/>
                  </a:lnTo>
                  <a:lnTo>
                    <a:pt x="1948078" y="21368"/>
                  </a:lnTo>
                  <a:lnTo>
                    <a:pt x="196389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7286815" y="4842745"/>
            <a:ext cx="54187" cy="141393"/>
            <a:chOff x="7244437" y="3714094"/>
            <a:chExt cx="40640" cy="106045"/>
          </a:xfrm>
        </p:grpSpPr>
        <p:sp>
          <p:nvSpPr>
            <p:cNvPr id="33" name="object 33"/>
            <p:cNvSpPr/>
            <p:nvPr/>
          </p:nvSpPr>
          <p:spPr>
            <a:xfrm>
              <a:off x="7249200" y="3760397"/>
              <a:ext cx="15875" cy="54610"/>
            </a:xfrm>
            <a:custGeom>
              <a:avLst/>
              <a:gdLst/>
              <a:ahLst/>
              <a:cxnLst/>
              <a:rect l="l" t="t" r="r" b="b"/>
              <a:pathLst>
                <a:path w="15875" h="54610">
                  <a:moveTo>
                    <a:pt x="0" y="54577"/>
                  </a:moveTo>
                  <a:lnTo>
                    <a:pt x="1569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7249780" y="3718857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4">
                  <a:moveTo>
                    <a:pt x="30238" y="45890"/>
                  </a:moveTo>
                  <a:lnTo>
                    <a:pt x="0" y="37190"/>
                  </a:lnTo>
                  <a:lnTo>
                    <a:pt x="27070" y="0"/>
                  </a:lnTo>
                  <a:lnTo>
                    <a:pt x="30238" y="4589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7249780" y="3718857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4">
                  <a:moveTo>
                    <a:pt x="30238" y="45890"/>
                  </a:moveTo>
                  <a:lnTo>
                    <a:pt x="27070" y="0"/>
                  </a:lnTo>
                  <a:lnTo>
                    <a:pt x="0" y="37190"/>
                  </a:lnTo>
                  <a:lnTo>
                    <a:pt x="30238" y="4589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555581" y="4857133"/>
            <a:ext cx="31326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7" dirty="0">
                <a:latin typeface="Arial MT"/>
                <a:cs typeface="Arial MT"/>
              </a:rPr>
              <a:t>Wq</a:t>
            </a:r>
            <a:endParaRPr sz="1467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041649" y="5419700"/>
            <a:ext cx="303105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7" dirty="0">
                <a:latin typeface="Arial MT"/>
                <a:cs typeface="Arial MT"/>
              </a:rPr>
              <a:t>Wk</a:t>
            </a:r>
            <a:endParaRPr sz="1467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732982" y="5765800"/>
            <a:ext cx="303105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7" dirty="0">
                <a:latin typeface="Arial MT"/>
                <a:cs typeface="Arial MT"/>
              </a:rPr>
              <a:t>Wv</a:t>
            </a:r>
            <a:endParaRPr sz="1467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295315" y="3902635"/>
            <a:ext cx="4048760" cy="2104813"/>
            <a:chOff x="4250812" y="3009012"/>
            <a:chExt cx="3036570" cy="1578610"/>
          </a:xfrm>
        </p:grpSpPr>
        <p:sp>
          <p:nvSpPr>
            <p:cNvPr id="40" name="object 40"/>
            <p:cNvSpPr/>
            <p:nvPr/>
          </p:nvSpPr>
          <p:spPr>
            <a:xfrm>
              <a:off x="4255575" y="3749449"/>
              <a:ext cx="3027045" cy="833119"/>
            </a:xfrm>
            <a:custGeom>
              <a:avLst/>
              <a:gdLst/>
              <a:ahLst/>
              <a:cxnLst/>
              <a:rect l="l" t="t" r="r" b="b"/>
              <a:pathLst>
                <a:path w="3027045" h="833120">
                  <a:moveTo>
                    <a:pt x="0" y="731449"/>
                  </a:moveTo>
                  <a:lnTo>
                    <a:pt x="56663" y="736046"/>
                  </a:lnTo>
                  <a:lnTo>
                    <a:pt x="126309" y="743053"/>
                  </a:lnTo>
                  <a:lnTo>
                    <a:pt x="165500" y="747300"/>
                  </a:lnTo>
                  <a:lnTo>
                    <a:pt x="207336" y="751957"/>
                  </a:lnTo>
                  <a:lnTo>
                    <a:pt x="251617" y="756961"/>
                  </a:lnTo>
                  <a:lnTo>
                    <a:pt x="298143" y="762247"/>
                  </a:lnTo>
                  <a:lnTo>
                    <a:pt x="346714" y="767750"/>
                  </a:lnTo>
                  <a:lnTo>
                    <a:pt x="397131" y="773408"/>
                  </a:lnTo>
                  <a:lnTo>
                    <a:pt x="449193" y="779155"/>
                  </a:lnTo>
                  <a:lnTo>
                    <a:pt x="502699" y="784927"/>
                  </a:lnTo>
                  <a:lnTo>
                    <a:pt x="557451" y="790661"/>
                  </a:lnTo>
                  <a:lnTo>
                    <a:pt x="613247" y="796292"/>
                  </a:lnTo>
                  <a:lnTo>
                    <a:pt x="669888" y="801757"/>
                  </a:lnTo>
                  <a:lnTo>
                    <a:pt x="727174" y="806990"/>
                  </a:lnTo>
                  <a:lnTo>
                    <a:pt x="784905" y="811928"/>
                  </a:lnTo>
                  <a:lnTo>
                    <a:pt x="842881" y="816507"/>
                  </a:lnTo>
                  <a:lnTo>
                    <a:pt x="900901" y="820663"/>
                  </a:lnTo>
                  <a:lnTo>
                    <a:pt x="958766" y="824331"/>
                  </a:lnTo>
                  <a:lnTo>
                    <a:pt x="1016275" y="827448"/>
                  </a:lnTo>
                  <a:lnTo>
                    <a:pt x="1073229" y="829948"/>
                  </a:lnTo>
                  <a:lnTo>
                    <a:pt x="1129427" y="831769"/>
                  </a:lnTo>
                  <a:lnTo>
                    <a:pt x="1184670" y="832846"/>
                  </a:lnTo>
                  <a:lnTo>
                    <a:pt x="1238757" y="833114"/>
                  </a:lnTo>
                  <a:lnTo>
                    <a:pt x="1291489" y="832511"/>
                  </a:lnTo>
                  <a:lnTo>
                    <a:pt x="1342665" y="830971"/>
                  </a:lnTo>
                  <a:lnTo>
                    <a:pt x="1392085" y="828430"/>
                  </a:lnTo>
                  <a:lnTo>
                    <a:pt x="1439549" y="824824"/>
                  </a:lnTo>
                  <a:lnTo>
                    <a:pt x="1491708" y="819675"/>
                  </a:lnTo>
                  <a:lnTo>
                    <a:pt x="1544546" y="813537"/>
                  </a:lnTo>
                  <a:lnTo>
                    <a:pt x="1597942" y="806455"/>
                  </a:lnTo>
                  <a:lnTo>
                    <a:pt x="1651768" y="798477"/>
                  </a:lnTo>
                  <a:lnTo>
                    <a:pt x="1705900" y="789648"/>
                  </a:lnTo>
                  <a:lnTo>
                    <a:pt x="1760215" y="780017"/>
                  </a:lnTo>
                  <a:lnTo>
                    <a:pt x="1814585" y="769628"/>
                  </a:lnTo>
                  <a:lnTo>
                    <a:pt x="1868888" y="758528"/>
                  </a:lnTo>
                  <a:lnTo>
                    <a:pt x="1922998" y="746765"/>
                  </a:lnTo>
                  <a:lnTo>
                    <a:pt x="1976789" y="734384"/>
                  </a:lnTo>
                  <a:lnTo>
                    <a:pt x="2030138" y="721431"/>
                  </a:lnTo>
                  <a:lnTo>
                    <a:pt x="2082920" y="707954"/>
                  </a:lnTo>
                  <a:lnTo>
                    <a:pt x="2135009" y="693999"/>
                  </a:lnTo>
                  <a:lnTo>
                    <a:pt x="2186281" y="679613"/>
                  </a:lnTo>
                  <a:lnTo>
                    <a:pt x="2236610" y="664841"/>
                  </a:lnTo>
                  <a:lnTo>
                    <a:pt x="2285873" y="649730"/>
                  </a:lnTo>
                  <a:lnTo>
                    <a:pt x="2333944" y="634328"/>
                  </a:lnTo>
                  <a:lnTo>
                    <a:pt x="2380698" y="618679"/>
                  </a:lnTo>
                  <a:lnTo>
                    <a:pt x="2426011" y="602832"/>
                  </a:lnTo>
                  <a:lnTo>
                    <a:pt x="2469757" y="586831"/>
                  </a:lnTo>
                  <a:lnTo>
                    <a:pt x="2511812" y="570724"/>
                  </a:lnTo>
                  <a:lnTo>
                    <a:pt x="2552051" y="554558"/>
                  </a:lnTo>
                  <a:lnTo>
                    <a:pt x="2590349" y="538378"/>
                  </a:lnTo>
                  <a:lnTo>
                    <a:pt x="2626582" y="522232"/>
                  </a:lnTo>
                  <a:lnTo>
                    <a:pt x="2692349" y="490224"/>
                  </a:lnTo>
                  <a:lnTo>
                    <a:pt x="2749093" y="456276"/>
                  </a:lnTo>
                  <a:lnTo>
                    <a:pt x="2797747" y="418467"/>
                  </a:lnTo>
                  <a:lnTo>
                    <a:pt x="2839108" y="377680"/>
                  </a:lnTo>
                  <a:lnTo>
                    <a:pt x="2873974" y="334796"/>
                  </a:lnTo>
                  <a:lnTo>
                    <a:pt x="2903141" y="290697"/>
                  </a:lnTo>
                  <a:lnTo>
                    <a:pt x="2927406" y="246265"/>
                  </a:lnTo>
                  <a:lnTo>
                    <a:pt x="2947566" y="202382"/>
                  </a:lnTo>
                  <a:lnTo>
                    <a:pt x="2964418" y="159930"/>
                  </a:lnTo>
                  <a:lnTo>
                    <a:pt x="2978759" y="119790"/>
                  </a:lnTo>
                  <a:lnTo>
                    <a:pt x="2991386" y="82846"/>
                  </a:lnTo>
                  <a:lnTo>
                    <a:pt x="3003095" y="49978"/>
                  </a:lnTo>
                  <a:lnTo>
                    <a:pt x="3014684" y="22069"/>
                  </a:lnTo>
                  <a:lnTo>
                    <a:pt x="30269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7325" y="3009012"/>
              <a:ext cx="215374" cy="759599"/>
            </a:xfrm>
            <a:prstGeom prst="rect">
              <a:avLst/>
            </a:prstGeom>
          </p:spPr>
        </p:pic>
      </p:grp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xfrm>
            <a:off x="11480800" y="8615561"/>
            <a:ext cx="3657600" cy="205976"/>
          </a:xfrm>
          <a:prstGeom prst="rect">
            <a:avLst/>
          </a:prstGeom>
        </p:spPr>
        <p:txBody>
          <a:bodyPr vert="horz" wrap="square" lIns="0" tIns="847" rIns="0" bIns="0" rtlCol="0" anchor="ctr">
            <a:spAutoFit/>
          </a:bodyPr>
          <a:lstStyle/>
          <a:p>
            <a:pPr marL="50799">
              <a:spcBef>
                <a:spcPts val="7"/>
              </a:spcBef>
            </a:pPr>
            <a:fld id="{81D60167-4931-47E6-BA6A-407CBD079E47}" type="slidenum">
              <a:rPr dirty="0"/>
              <a:pPr marL="50799">
                <a:spcBef>
                  <a:spcPts val="7"/>
                </a:spcBef>
              </a:pPr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550" y="131541"/>
            <a:ext cx="9258707" cy="612987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L="8929">
              <a:spcBef>
                <a:spcPts val="71"/>
              </a:spcBef>
              <a:tabLst>
                <a:tab pos="1482615" algn="l"/>
                <a:tab pos="2008070" algn="l"/>
              </a:tabLst>
            </a:pPr>
            <a:r>
              <a:rPr lang="en-US" sz="4000" spc="-7" dirty="0">
                <a:solidFill>
                  <a:schemeClr val="tx1"/>
                </a:solidFill>
                <a:latin typeface="+mj-lt"/>
                <a:cs typeface="+mj-cs"/>
              </a:rPr>
              <a:t>Attention - Intuitive example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36043D-27D4-26D6-809A-81C10BA131F3}"/>
              </a:ext>
            </a:extLst>
          </p:cNvPr>
          <p:cNvCxnSpPr/>
          <p:nvPr/>
        </p:nvCxnSpPr>
        <p:spPr>
          <a:xfrm flipV="1">
            <a:off x="8916856" y="2611052"/>
            <a:ext cx="0" cy="1000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FE4F6F-8992-A301-0C51-59C39657B714}"/>
              </a:ext>
            </a:extLst>
          </p:cNvPr>
          <p:cNvCxnSpPr>
            <a:cxnSpLocks/>
          </p:cNvCxnSpPr>
          <p:nvPr/>
        </p:nvCxnSpPr>
        <p:spPr>
          <a:xfrm>
            <a:off x="8916856" y="4742020"/>
            <a:ext cx="2970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E759A4-E75C-FA43-7721-15D1817B23B3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8978666" y="3925859"/>
            <a:ext cx="1696130" cy="81616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AE6C08F-C09F-D98C-FB75-EF855D3F1DFD}"/>
              </a:ext>
            </a:extLst>
          </p:cNvPr>
          <p:cNvSpPr txBox="1"/>
          <p:nvPr/>
        </p:nvSpPr>
        <p:spPr>
          <a:xfrm>
            <a:off x="10918627" y="4730099"/>
            <a:ext cx="1333373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67" dirty="0">
                <a:latin typeface="Times New Roman"/>
                <a:cs typeface="Times New Roman"/>
              </a:rPr>
              <a:t>Political Rank</a:t>
            </a:r>
            <a:endParaRPr lang="en-US" sz="1467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9F5EEE-F952-345C-323D-80FF0846296E}"/>
              </a:ext>
            </a:extLst>
          </p:cNvPr>
          <p:cNvCxnSpPr>
            <a:cxnSpLocks/>
          </p:cNvCxnSpPr>
          <p:nvPr/>
        </p:nvCxnSpPr>
        <p:spPr>
          <a:xfrm>
            <a:off x="8916856" y="3586047"/>
            <a:ext cx="0" cy="1201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1772B1-3836-4505-53E4-4B3605FBE2C3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8978666" y="3031576"/>
            <a:ext cx="1716183" cy="173672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847DF93-B1A0-2AC6-6DBE-BEB8AFF639B6}"/>
              </a:ext>
            </a:extLst>
          </p:cNvPr>
          <p:cNvSpPr txBox="1"/>
          <p:nvPr/>
        </p:nvSpPr>
        <p:spPr>
          <a:xfrm>
            <a:off x="10694849" y="2862299"/>
            <a:ext cx="1282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Times New Roman"/>
                <a:cs typeface="Times New Roman"/>
              </a:rPr>
              <a:t>King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D3B78F-4234-1C8E-7675-547A773E7E9B}"/>
              </a:ext>
            </a:extLst>
          </p:cNvPr>
          <p:cNvSpPr txBox="1"/>
          <p:nvPr/>
        </p:nvSpPr>
        <p:spPr>
          <a:xfrm>
            <a:off x="10674796" y="3756582"/>
            <a:ext cx="1282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Times New Roman"/>
                <a:cs typeface="Times New Roman"/>
              </a:rPr>
              <a:t>Queen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A80F8-2E85-D124-1D07-04838EA2B33B}"/>
              </a:ext>
            </a:extLst>
          </p:cNvPr>
          <p:cNvSpPr txBox="1"/>
          <p:nvPr/>
        </p:nvSpPr>
        <p:spPr>
          <a:xfrm>
            <a:off x="10694849" y="4372688"/>
            <a:ext cx="15813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Times New Roman"/>
                <a:cs typeface="Times New Roman"/>
              </a:rPr>
              <a:t>Monarch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45AD1D-7E4D-D4EC-7EA1-06D4CF6BCB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174" y="5522952"/>
            <a:ext cx="10473764" cy="125367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Suppose that all queries, keys, and values are just </a:t>
            </a:r>
            <a:r>
              <a:rPr lang="en-US" sz="2400" dirty="0">
                <a:solidFill>
                  <a:srgbClr val="C00000"/>
                </a:solidFill>
              </a:rPr>
              <a:t>focused</a:t>
            </a:r>
            <a:r>
              <a:rPr lang="en-US" sz="2400" dirty="0"/>
              <a:t> on the </a:t>
            </a:r>
            <a:r>
              <a:rPr lang="en-US" sz="2400" dirty="0">
                <a:solidFill>
                  <a:srgbClr val="C00000"/>
                </a:solidFill>
              </a:rPr>
              <a:t>gender</a:t>
            </a:r>
            <a:r>
              <a:rPr lang="en-US" sz="2400" dirty="0"/>
              <a:t> feature:</a:t>
            </a:r>
          </a:p>
          <a:p>
            <a:r>
              <a:rPr lang="en-US" sz="2400" b="1" dirty="0"/>
              <a:t>Query</a:t>
            </a:r>
            <a:r>
              <a:rPr lang="en-US" sz="2400" dirty="0"/>
              <a:t> : Query about Gender    </a:t>
            </a:r>
            <a:r>
              <a:rPr lang="en-US" sz="2400" b="1" dirty="0"/>
              <a:t>Key</a:t>
            </a:r>
            <a:r>
              <a:rPr lang="en-US" sz="2400" dirty="0"/>
              <a:t>: Gender Related Information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5A30CC-22A0-79C5-2920-064E1CB3AA3E}"/>
              </a:ext>
            </a:extLst>
          </p:cNvPr>
          <p:cNvSpPr txBox="1"/>
          <p:nvPr/>
        </p:nvSpPr>
        <p:spPr>
          <a:xfrm>
            <a:off x="500174" y="1066410"/>
            <a:ext cx="115751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Text: </a:t>
            </a:r>
            <a:r>
              <a:rPr lang="en-US" sz="2400" u="sng" dirty="0"/>
              <a:t>A female monarch who was a princess formerly …</a:t>
            </a:r>
          </a:p>
          <a:p>
            <a:endParaRPr lang="en-US" sz="2400" dirty="0"/>
          </a:p>
          <a:p>
            <a:r>
              <a:rPr lang="en-US" sz="2400" dirty="0"/>
              <a:t>What is the impact of other words on embedding of </a:t>
            </a:r>
            <a:r>
              <a:rPr lang="en-US" sz="2400" dirty="0">
                <a:solidFill>
                  <a:srgbClr val="C00000"/>
                </a:solidFill>
              </a:rPr>
              <a:t>monarch</a:t>
            </a:r>
            <a:r>
              <a:rPr lang="en-US" sz="2400" dirty="0"/>
              <a:t> in this </a:t>
            </a:r>
            <a:r>
              <a:rPr lang="en-US" sz="2400" dirty="0">
                <a:solidFill>
                  <a:srgbClr val="C00000"/>
                </a:solidFill>
              </a:rPr>
              <a:t>context</a:t>
            </a:r>
            <a:r>
              <a:rPr lang="en-US" sz="2400" dirty="0"/>
              <a:t>?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F4E8717-21D8-C770-4AB6-551A8BA82547}"/>
              </a:ext>
            </a:extLst>
          </p:cNvPr>
          <p:cNvGraphicFramePr>
            <a:graphicFrameLocks noGrp="1"/>
          </p:cNvGraphicFramePr>
          <p:nvPr/>
        </p:nvGraphicFramePr>
        <p:xfrm>
          <a:off x="436877" y="2372734"/>
          <a:ext cx="5811523" cy="2868595"/>
        </p:xfrm>
        <a:graphic>
          <a:graphicData uri="http://schemas.openxmlformats.org/drawingml/2006/table">
            <a:tbl>
              <a:tblPr firstRow="1" bandRow="1"/>
              <a:tblGrid>
                <a:gridCol w="1138016">
                  <a:extLst>
                    <a:ext uri="{9D8B030D-6E8A-4147-A177-3AD203B41FA5}">
                      <a16:colId xmlns:a16="http://schemas.microsoft.com/office/drawing/2014/main" val="2697210884"/>
                    </a:ext>
                  </a:extLst>
                </a:gridCol>
                <a:gridCol w="951521">
                  <a:extLst>
                    <a:ext uri="{9D8B030D-6E8A-4147-A177-3AD203B41FA5}">
                      <a16:colId xmlns:a16="http://schemas.microsoft.com/office/drawing/2014/main" val="1578709857"/>
                    </a:ext>
                  </a:extLst>
                </a:gridCol>
                <a:gridCol w="1542748">
                  <a:extLst>
                    <a:ext uri="{9D8B030D-6E8A-4147-A177-3AD203B41FA5}">
                      <a16:colId xmlns:a16="http://schemas.microsoft.com/office/drawing/2014/main" val="897160441"/>
                    </a:ext>
                  </a:extLst>
                </a:gridCol>
                <a:gridCol w="1786575">
                  <a:extLst>
                    <a:ext uri="{9D8B030D-6E8A-4147-A177-3AD203B41FA5}">
                      <a16:colId xmlns:a16="http://schemas.microsoft.com/office/drawing/2014/main" val="2582894869"/>
                    </a:ext>
                  </a:extLst>
                </a:gridCol>
                <a:gridCol w="392663">
                  <a:extLst>
                    <a:ext uri="{9D8B030D-6E8A-4147-A177-3AD203B41FA5}">
                      <a16:colId xmlns:a16="http://schemas.microsoft.com/office/drawing/2014/main" val="3688190697"/>
                    </a:ext>
                  </a:extLst>
                </a:gridCol>
              </a:tblGrid>
              <a:tr h="49930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Gender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Political Rank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Political System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…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45195"/>
                  </a:ext>
                </a:extLst>
              </a:tr>
              <a:tr h="37206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King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 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Top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Monarchy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345327"/>
                  </a:ext>
                </a:extLst>
              </a:tr>
              <a:tr h="4993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Queen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Top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Monarchy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844221"/>
                  </a:ext>
                </a:extLst>
              </a:tr>
              <a:tr h="4993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Monarch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Top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Monarchy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540267"/>
                  </a:ext>
                </a:extLst>
              </a:tr>
              <a:tr h="4993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Princess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High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Monarchy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276987"/>
                  </a:ext>
                </a:extLst>
              </a:tr>
              <a:tr h="4993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Female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47615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D67C363E-6A09-8D21-C0EC-68B646F1CC49}"/>
              </a:ext>
            </a:extLst>
          </p:cNvPr>
          <p:cNvSpPr txBox="1"/>
          <p:nvPr/>
        </p:nvSpPr>
        <p:spPr>
          <a:xfrm>
            <a:off x="6238723" y="2784728"/>
            <a:ext cx="3042804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latin typeface="Times New Roman"/>
                <a:cs typeface="Times New Roman"/>
              </a:rPr>
              <a:t> E(</a:t>
            </a:r>
            <a:r>
              <a:rPr lang="en-US" sz="1867" dirty="0">
                <a:solidFill>
                  <a:srgbClr val="000000"/>
                </a:solidFill>
                <a:latin typeface="Aptos Narrow" panose="020B0004020202020204" pitchFamily="34" charset="0"/>
              </a:rPr>
              <a:t>King)= </a:t>
            </a:r>
            <a:r>
              <a:rPr lang="en-US" sz="1867" dirty="0">
                <a:latin typeface="Times New Roman"/>
                <a:cs typeface="Times New Roman"/>
              </a:rPr>
              <a:t>[2, 10, 1]</a:t>
            </a:r>
            <a:endParaRPr lang="en-US" sz="1867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37D1B0-2074-42CF-3AE9-F0002B9679AD}"/>
              </a:ext>
            </a:extLst>
          </p:cNvPr>
          <p:cNvCxnSpPr/>
          <p:nvPr/>
        </p:nvCxnSpPr>
        <p:spPr>
          <a:xfrm flipV="1">
            <a:off x="8916856" y="2611052"/>
            <a:ext cx="0" cy="1000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AE8680E-2EB5-9C1F-D946-A4204A19233B}"/>
              </a:ext>
            </a:extLst>
          </p:cNvPr>
          <p:cNvSpPr txBox="1"/>
          <p:nvPr/>
        </p:nvSpPr>
        <p:spPr>
          <a:xfrm>
            <a:off x="8180497" y="2532312"/>
            <a:ext cx="1117600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67" dirty="0">
                <a:latin typeface="Times New Roman"/>
                <a:cs typeface="Times New Roman"/>
              </a:rPr>
              <a:t>Gender</a:t>
            </a:r>
            <a:endParaRPr lang="en-US" sz="1467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230C394-7F24-5A5B-0E87-E978D2317616}"/>
              </a:ext>
            </a:extLst>
          </p:cNvPr>
          <p:cNvCxnSpPr>
            <a:cxnSpLocks/>
          </p:cNvCxnSpPr>
          <p:nvPr/>
        </p:nvCxnSpPr>
        <p:spPr>
          <a:xfrm>
            <a:off x="8916856" y="3586047"/>
            <a:ext cx="0" cy="1201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5B15D2C-FB3E-890B-C093-210412B415DA}"/>
              </a:ext>
            </a:extLst>
          </p:cNvPr>
          <p:cNvSpPr txBox="1"/>
          <p:nvPr/>
        </p:nvSpPr>
        <p:spPr>
          <a:xfrm>
            <a:off x="6271485" y="3811218"/>
            <a:ext cx="3042804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latin typeface="Times New Roman"/>
                <a:cs typeface="Times New Roman"/>
              </a:rPr>
              <a:t> E(</a:t>
            </a:r>
            <a:r>
              <a:rPr lang="en-US" sz="1867" dirty="0">
                <a:solidFill>
                  <a:srgbClr val="000000"/>
                </a:solidFill>
                <a:latin typeface="Aptos Narrow" panose="020B0004020202020204" pitchFamily="34" charset="0"/>
              </a:rPr>
              <a:t>Monarch)= </a:t>
            </a:r>
            <a:r>
              <a:rPr lang="en-US" sz="1867" dirty="0">
                <a:latin typeface="Times New Roman"/>
                <a:cs typeface="Times New Roman"/>
              </a:rPr>
              <a:t>[0, 10, 1]</a:t>
            </a:r>
            <a:endParaRPr lang="en-US" sz="1867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D5C3C2-C844-49C7-DFAE-C3B8981A271D}"/>
              </a:ext>
            </a:extLst>
          </p:cNvPr>
          <p:cNvSpPr txBox="1"/>
          <p:nvPr/>
        </p:nvSpPr>
        <p:spPr>
          <a:xfrm>
            <a:off x="6271485" y="3270105"/>
            <a:ext cx="3042804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latin typeface="Times New Roman"/>
                <a:cs typeface="Times New Roman"/>
              </a:rPr>
              <a:t> E(</a:t>
            </a:r>
            <a:r>
              <a:rPr lang="en-US" sz="1867" dirty="0">
                <a:solidFill>
                  <a:srgbClr val="000000"/>
                </a:solidFill>
                <a:latin typeface="Aptos Narrow" panose="020B0004020202020204" pitchFamily="34" charset="0"/>
              </a:rPr>
              <a:t>Queen)= </a:t>
            </a:r>
            <a:r>
              <a:rPr lang="en-US" sz="1867" dirty="0">
                <a:latin typeface="Times New Roman"/>
                <a:cs typeface="Times New Roman"/>
              </a:rPr>
              <a:t>[1, 10, 1]</a:t>
            </a:r>
            <a:endParaRPr lang="en-US" sz="1867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1D5985-EC11-0ABB-C2DB-96081589D615}"/>
              </a:ext>
            </a:extLst>
          </p:cNvPr>
          <p:cNvSpPr txBox="1"/>
          <p:nvPr/>
        </p:nvSpPr>
        <p:spPr>
          <a:xfrm>
            <a:off x="6271485" y="4830957"/>
            <a:ext cx="3042804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latin typeface="Times New Roman"/>
                <a:cs typeface="Times New Roman"/>
              </a:rPr>
              <a:t> E(</a:t>
            </a:r>
            <a:r>
              <a:rPr lang="en-US" sz="1867" dirty="0">
                <a:solidFill>
                  <a:srgbClr val="000000"/>
                </a:solidFill>
                <a:latin typeface="Aptos Narrow" panose="020B0004020202020204" pitchFamily="34" charset="0"/>
              </a:rPr>
              <a:t>Female)= </a:t>
            </a:r>
            <a:r>
              <a:rPr lang="en-US" sz="1867" dirty="0">
                <a:latin typeface="Times New Roman"/>
                <a:cs typeface="Times New Roman"/>
              </a:rPr>
              <a:t>[1, 0, 0]</a:t>
            </a:r>
            <a:endParaRPr lang="en-US" sz="1867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E2E2BD9-4A1C-2F6D-34C2-BD4015FE06B6}"/>
              </a:ext>
            </a:extLst>
          </p:cNvPr>
          <p:cNvCxnSpPr>
            <a:cxnSpLocks/>
          </p:cNvCxnSpPr>
          <p:nvPr/>
        </p:nvCxnSpPr>
        <p:spPr>
          <a:xfrm flipV="1">
            <a:off x="8943725" y="4673041"/>
            <a:ext cx="1849065" cy="1192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1517C34-905C-2CE3-11CE-0542B68DA867}"/>
              </a:ext>
            </a:extLst>
          </p:cNvPr>
          <p:cNvSpPr txBox="1"/>
          <p:nvPr/>
        </p:nvSpPr>
        <p:spPr>
          <a:xfrm>
            <a:off x="6238722" y="4331651"/>
            <a:ext cx="3042804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latin typeface="Times New Roman"/>
                <a:cs typeface="Times New Roman"/>
              </a:rPr>
              <a:t> E(</a:t>
            </a:r>
            <a:r>
              <a:rPr lang="en-US" sz="1867" dirty="0">
                <a:solidFill>
                  <a:srgbClr val="000000"/>
                </a:solidFill>
                <a:latin typeface="Aptos Narrow" panose="020B0004020202020204" pitchFamily="34" charset="0"/>
              </a:rPr>
              <a:t>Princess)= </a:t>
            </a:r>
            <a:r>
              <a:rPr lang="en-US" sz="1867" dirty="0">
                <a:latin typeface="Times New Roman"/>
                <a:cs typeface="Times New Roman"/>
              </a:rPr>
              <a:t>[1, 9, 1]</a:t>
            </a:r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1611350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44F0F-BC66-AFC2-BEAF-B1B2F78CE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28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spc="-7" dirty="0">
                <a:solidFill>
                  <a:schemeClr val="tx1"/>
                </a:solidFill>
                <a:latin typeface="+mj-lt"/>
                <a:cs typeface="+mj-cs"/>
              </a:rPr>
              <a:t>Attention - Intuitive example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40CDE-743B-67B9-368D-3F23FBB0D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625749"/>
            <a:ext cx="10858500" cy="2056973"/>
          </a:xfrm>
        </p:spPr>
        <p:txBody>
          <a:bodyPr/>
          <a:lstStyle/>
          <a:p>
            <a:pPr marL="380990" indent="-380990"/>
            <a:r>
              <a:rPr lang="en-US" sz="2600" dirty="0"/>
              <a:t>In this simple example, effect of other words on monarch regarding </a:t>
            </a:r>
            <a:r>
              <a:rPr lang="en-US" sz="2600" dirty="0">
                <a:solidFill>
                  <a:srgbClr val="C00000"/>
                </a:solidFill>
              </a:rPr>
              <a:t>one feature </a:t>
            </a:r>
            <a:r>
              <a:rPr lang="en-US" sz="2600" dirty="0"/>
              <a:t>(gender) is considered.</a:t>
            </a:r>
          </a:p>
          <a:p>
            <a:pPr marL="380990" indent="-380990"/>
            <a:r>
              <a:rPr lang="en-US" sz="2600" dirty="0"/>
              <a:t>In practice each set of query, key, and value contains more information about a word, however, it is focused on </a:t>
            </a:r>
            <a:r>
              <a:rPr lang="en-US" sz="2600" dirty="0">
                <a:solidFill>
                  <a:srgbClr val="C00000"/>
                </a:solidFill>
              </a:rPr>
              <a:t>one aspect </a:t>
            </a:r>
            <a:r>
              <a:rPr lang="en-US" sz="2600" dirty="0"/>
              <a:t>of a word (e.g., semantic)</a:t>
            </a:r>
          </a:p>
          <a:p>
            <a:pPr marL="380990" indent="-380990"/>
            <a:endParaRPr lang="en-US" sz="2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E2AF4-859B-628F-6866-C526DEAC237C}"/>
              </a:ext>
            </a:extLst>
          </p:cNvPr>
          <p:cNvSpPr txBox="1"/>
          <p:nvPr/>
        </p:nvSpPr>
        <p:spPr>
          <a:xfrm>
            <a:off x="1171575" y="5981502"/>
            <a:ext cx="1036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In this intuitive example we </a:t>
            </a:r>
            <a:r>
              <a:rPr lang="en-US" sz="2000" dirty="0">
                <a:solidFill>
                  <a:srgbClr val="C00000"/>
                </a:solidFill>
              </a:rPr>
              <a:t>simplified</a:t>
            </a:r>
            <a:r>
              <a:rPr lang="en-US" sz="2000" dirty="0"/>
              <a:t> the Key and Query concepts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F72F3-C785-47FD-F5B1-47CE310FD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34" y="3531186"/>
            <a:ext cx="11615531" cy="210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72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2D0F41D-BAC0-FC49-0962-97801352CB70}"/>
              </a:ext>
            </a:extLst>
          </p:cNvPr>
          <p:cNvSpPr txBox="1"/>
          <p:nvPr/>
        </p:nvSpPr>
        <p:spPr>
          <a:xfrm>
            <a:off x="702886" y="2897858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[0, 0, 0,..]</a:t>
            </a:r>
          </a:p>
          <a:p>
            <a:r>
              <a:rPr lang="en-US" sz="1400" dirty="0">
                <a:highlight>
                  <a:srgbClr val="FFFF00"/>
                </a:highlight>
                <a:latin typeface="Times New Roman"/>
                <a:cs typeface="Times New Roman"/>
              </a:rPr>
              <a:t>[1, 0, 0,..]</a:t>
            </a:r>
            <a:endParaRPr lang="en-US" sz="1400" dirty="0">
              <a:latin typeface="Times New Roman"/>
              <a:cs typeface="Times New Roman"/>
            </a:endParaRPr>
          </a:p>
          <a:p>
            <a:r>
              <a:rPr lang="en-US" sz="1400" dirty="0">
                <a:highlight>
                  <a:srgbClr val="FF0000"/>
                </a:highlight>
                <a:latin typeface="Times New Roman"/>
                <a:cs typeface="Times New Roman"/>
              </a:rPr>
              <a:t>[0, 10, 1,..]</a:t>
            </a:r>
          </a:p>
          <a:p>
            <a:r>
              <a:rPr lang="en-US" sz="1400" dirty="0">
                <a:latin typeface="Times New Roman"/>
                <a:cs typeface="Times New Roman"/>
              </a:rPr>
              <a:t>[0, 0, 0,..]</a:t>
            </a:r>
          </a:p>
          <a:p>
            <a:r>
              <a:rPr lang="en-US" sz="1400" dirty="0">
                <a:latin typeface="Times New Roman"/>
                <a:cs typeface="Times New Roman"/>
              </a:rPr>
              <a:t>[0, 0, 0,..]</a:t>
            </a:r>
          </a:p>
          <a:p>
            <a:r>
              <a:rPr lang="en-US" sz="1400" dirty="0">
                <a:latin typeface="Times New Roman"/>
                <a:cs typeface="Times New Roman"/>
              </a:rPr>
              <a:t>[0, 0, 0,..]</a:t>
            </a:r>
          </a:p>
          <a:p>
            <a:r>
              <a:rPr lang="en-US" sz="1400" dirty="0">
                <a:highlight>
                  <a:srgbClr val="FFFF00"/>
                </a:highlight>
                <a:latin typeface="Times New Roman"/>
                <a:cs typeface="Times New Roman"/>
              </a:rPr>
              <a:t>[1, 9, 1,..]</a:t>
            </a:r>
          </a:p>
          <a:p>
            <a:r>
              <a:rPr lang="en-US" sz="1400" dirty="0">
                <a:latin typeface="Times New Roman"/>
                <a:cs typeface="Times New Roman"/>
              </a:rPr>
              <a:t>[0, 0, 0,..]</a:t>
            </a:r>
          </a:p>
          <a:p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44F0F-BC66-AFC2-BEAF-B1B2F78CE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583" y="19263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spc="-7" dirty="0">
                <a:solidFill>
                  <a:schemeClr val="tx1"/>
                </a:solidFill>
                <a:latin typeface="+mj-lt"/>
                <a:cs typeface="+mj-cs"/>
              </a:rPr>
              <a:t>Attention - Intuitive example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40CDE-743B-67B9-368D-3F23FBB0D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056" y="1358789"/>
            <a:ext cx="11162188" cy="1438086"/>
          </a:xfrm>
        </p:spPr>
        <p:txBody>
          <a:bodyPr/>
          <a:lstStyle/>
          <a:p>
            <a:r>
              <a:rPr lang="en-US" sz="2133" dirty="0" err="1">
                <a:solidFill>
                  <a:srgbClr val="C00000"/>
                </a:solidFill>
                <a:cs typeface="Times New Roman"/>
              </a:rPr>
              <a:t>Wk</a:t>
            </a:r>
            <a:r>
              <a:rPr lang="en-US" sz="2133" dirty="0">
                <a:cs typeface="Times New Roman"/>
              </a:rPr>
              <a:t> should extracts the </a:t>
            </a:r>
            <a:r>
              <a:rPr lang="en-US" sz="2133" dirty="0">
                <a:solidFill>
                  <a:srgbClr val="C00000"/>
                </a:solidFill>
                <a:cs typeface="Times New Roman"/>
              </a:rPr>
              <a:t>gender</a:t>
            </a:r>
            <a:r>
              <a:rPr lang="en-US" sz="2133" dirty="0">
                <a:cs typeface="Times New Roman"/>
              </a:rPr>
              <a:t> attributes of the words describing monarch, if there is any</a:t>
            </a:r>
          </a:p>
          <a:p>
            <a:r>
              <a:rPr lang="en-US" sz="2133" dirty="0"/>
              <a:t>It means dot product by the </a:t>
            </a:r>
            <a:r>
              <a:rPr lang="en-US" sz="2133" dirty="0" err="1"/>
              <a:t>Wk</a:t>
            </a:r>
            <a:r>
              <a:rPr lang="en-US" sz="2133" dirty="0"/>
              <a:t> vector should </a:t>
            </a:r>
            <a:r>
              <a:rPr lang="en-US" sz="2133" dirty="0">
                <a:solidFill>
                  <a:srgbClr val="C00000"/>
                </a:solidFill>
              </a:rPr>
              <a:t>change embedding </a:t>
            </a:r>
            <a:r>
              <a:rPr lang="en-US" sz="2133" dirty="0"/>
              <a:t>in a way that the result vector be aligned with </a:t>
            </a:r>
            <a:r>
              <a:rPr lang="en-US" sz="2133" dirty="0">
                <a:solidFill>
                  <a:srgbClr val="C00000"/>
                </a:solidFill>
              </a:rPr>
              <a:t>gender dimension </a:t>
            </a:r>
            <a:r>
              <a:rPr lang="en-US" sz="2133" dirty="0"/>
              <a:t>and </a:t>
            </a:r>
            <a:r>
              <a:rPr lang="en-US" sz="2133" dirty="0">
                <a:solidFill>
                  <a:srgbClr val="C00000"/>
                </a:solidFill>
              </a:rPr>
              <a:t>strip other embedding </a:t>
            </a:r>
            <a:r>
              <a:rPr lang="en-US" sz="2133" dirty="0"/>
              <a:t>of the words not relevant to key</a:t>
            </a:r>
          </a:p>
          <a:p>
            <a:endParaRPr lang="en-US" sz="2133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69C949-F4EB-9A97-CB93-CB4477BFF12A}"/>
              </a:ext>
            </a:extLst>
          </p:cNvPr>
          <p:cNvSpPr txBox="1"/>
          <p:nvPr/>
        </p:nvSpPr>
        <p:spPr>
          <a:xfrm>
            <a:off x="157367" y="5185539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Times New Roman"/>
                <a:cs typeface="Times New Roman"/>
              </a:rPr>
              <a:t>[1, 9, 1] </a:t>
            </a:r>
            <a:r>
              <a:rPr lang="en-US" sz="2400" dirty="0">
                <a:latin typeface="Times New Roman"/>
                <a:cs typeface="Times New Roman"/>
              </a:rPr>
              <a:t>*                                         =  [1, 0, 0] </a:t>
            </a:r>
          </a:p>
          <a:p>
            <a:endParaRPr lang="en-US" sz="2000" dirty="0">
              <a:latin typeface="Times New Roman"/>
              <a:cs typeface="Times New Roman"/>
            </a:endParaRPr>
          </a:p>
          <a:p>
            <a:endParaRPr lang="en-US" sz="2000" dirty="0">
              <a:latin typeface="Times New Roman"/>
              <a:cs typeface="Times New Roman"/>
            </a:endParaRPr>
          </a:p>
          <a:p>
            <a:r>
              <a:rPr lang="en-US" sz="2400" dirty="0">
                <a:highlight>
                  <a:srgbClr val="FFFF00"/>
                </a:highlight>
                <a:latin typeface="Times New Roman"/>
                <a:cs typeface="Times New Roman"/>
              </a:rPr>
              <a:t>[1, 0, 0] </a:t>
            </a:r>
            <a:r>
              <a:rPr lang="en-US" sz="2400" dirty="0">
                <a:latin typeface="Times New Roman"/>
                <a:cs typeface="Times New Roman"/>
              </a:rPr>
              <a:t>*                                         = [1, 0, 0] 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D853F1-2446-F26D-FE94-53AE353A47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371500"/>
              </p:ext>
            </p:extLst>
          </p:nvPr>
        </p:nvGraphicFramePr>
        <p:xfrm>
          <a:off x="1760515" y="5058056"/>
          <a:ext cx="2438400" cy="73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06072946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1682550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02938087"/>
                    </a:ext>
                  </a:extLst>
                </a:gridCol>
              </a:tblGrid>
              <a:tr h="245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extLst>
                  <a:ext uri="{0D108BD9-81ED-4DB2-BD59-A6C34878D82A}">
                    <a16:rowId xmlns:a16="http://schemas.microsoft.com/office/drawing/2014/main" val="2300318538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extLst>
                  <a:ext uri="{0D108BD9-81ED-4DB2-BD59-A6C34878D82A}">
                    <a16:rowId xmlns:a16="http://schemas.microsoft.com/office/drawing/2014/main" val="938136225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extLst>
                  <a:ext uri="{0D108BD9-81ED-4DB2-BD59-A6C34878D82A}">
                    <a16:rowId xmlns:a16="http://schemas.microsoft.com/office/drawing/2014/main" val="3392710303"/>
                  </a:ext>
                </a:extLst>
              </a:tr>
            </a:tbl>
          </a:graphicData>
        </a:graphic>
      </p:graphicFrame>
      <p:sp>
        <p:nvSpPr>
          <p:cNvPr id="7" name="Double Bracket 6">
            <a:extLst>
              <a:ext uri="{FF2B5EF4-FFF2-40B4-BE49-F238E27FC236}">
                <a16:creationId xmlns:a16="http://schemas.microsoft.com/office/drawing/2014/main" id="{A250775E-4438-4E7C-C075-8C047F6A6E27}"/>
              </a:ext>
            </a:extLst>
          </p:cNvPr>
          <p:cNvSpPr/>
          <p:nvPr/>
        </p:nvSpPr>
        <p:spPr>
          <a:xfrm>
            <a:off x="1557315" y="4989585"/>
            <a:ext cx="2844800" cy="90183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13207E20-6147-E568-BBC2-50E3461C8E31}"/>
              </a:ext>
            </a:extLst>
          </p:cNvPr>
          <p:cNvSpPr/>
          <p:nvPr/>
        </p:nvSpPr>
        <p:spPr>
          <a:xfrm>
            <a:off x="1557315" y="5956168"/>
            <a:ext cx="2844800" cy="90183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56C7295-5E79-554F-D04D-D093CD0E0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099910"/>
              </p:ext>
            </p:extLst>
          </p:nvPr>
        </p:nvGraphicFramePr>
        <p:xfrm>
          <a:off x="1799220" y="6045885"/>
          <a:ext cx="2438400" cy="73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06072946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1682550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02938087"/>
                    </a:ext>
                  </a:extLst>
                </a:gridCol>
              </a:tblGrid>
              <a:tr h="245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extLst>
                  <a:ext uri="{0D108BD9-81ED-4DB2-BD59-A6C34878D82A}">
                    <a16:rowId xmlns:a16="http://schemas.microsoft.com/office/drawing/2014/main" val="2300318538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extLst>
                  <a:ext uri="{0D108BD9-81ED-4DB2-BD59-A6C34878D82A}">
                    <a16:rowId xmlns:a16="http://schemas.microsoft.com/office/drawing/2014/main" val="938136225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extLst>
                  <a:ext uri="{0D108BD9-81ED-4DB2-BD59-A6C34878D82A}">
                    <a16:rowId xmlns:a16="http://schemas.microsoft.com/office/drawing/2014/main" val="33927103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C3C7E0-0025-4914-DE16-A0BC832C9D6D}"/>
              </a:ext>
            </a:extLst>
          </p:cNvPr>
          <p:cNvSpPr txBox="1"/>
          <p:nvPr/>
        </p:nvSpPr>
        <p:spPr>
          <a:xfrm>
            <a:off x="2668383" y="4747289"/>
            <a:ext cx="995690" cy="377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Wk</a:t>
            </a:r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72ED070-7C69-B726-3BF8-42DA00EA7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760824"/>
              </p:ext>
            </p:extLst>
          </p:nvPr>
        </p:nvGraphicFramePr>
        <p:xfrm>
          <a:off x="7856515" y="5213383"/>
          <a:ext cx="2438400" cy="7281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06072946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1682550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02938087"/>
                    </a:ext>
                  </a:extLst>
                </a:gridCol>
              </a:tblGrid>
              <a:tr h="245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extLst>
                  <a:ext uri="{0D108BD9-81ED-4DB2-BD59-A6C34878D82A}">
                    <a16:rowId xmlns:a16="http://schemas.microsoft.com/office/drawing/2014/main" val="2300318538"/>
                  </a:ext>
                </a:extLst>
              </a:tr>
              <a:tr h="231987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extLst>
                  <a:ext uri="{0D108BD9-81ED-4DB2-BD59-A6C34878D82A}">
                    <a16:rowId xmlns:a16="http://schemas.microsoft.com/office/drawing/2014/main" val="938136225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extLst>
                  <a:ext uri="{0D108BD9-81ED-4DB2-BD59-A6C34878D82A}">
                    <a16:rowId xmlns:a16="http://schemas.microsoft.com/office/drawing/2014/main" val="3392710303"/>
                  </a:ext>
                </a:extLst>
              </a:tr>
            </a:tbl>
          </a:graphicData>
        </a:graphic>
      </p:graphicFrame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99476385-88E4-54B0-5A13-231B9F06B3EF}"/>
              </a:ext>
            </a:extLst>
          </p:cNvPr>
          <p:cNvSpPr/>
          <p:nvPr/>
        </p:nvSpPr>
        <p:spPr>
          <a:xfrm>
            <a:off x="7770835" y="5079301"/>
            <a:ext cx="2844800" cy="90183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93F28F-C830-D134-7982-7BF48D620FB1}"/>
              </a:ext>
            </a:extLst>
          </p:cNvPr>
          <p:cNvSpPr txBox="1"/>
          <p:nvPr/>
        </p:nvSpPr>
        <p:spPr>
          <a:xfrm>
            <a:off x="6281942" y="523923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ighlight>
                  <a:srgbClr val="FF0000"/>
                </a:highlight>
                <a:latin typeface="Times New Roman"/>
                <a:cs typeface="Times New Roman"/>
              </a:rPr>
              <a:t>[0, 10, 1] </a:t>
            </a:r>
            <a:r>
              <a:rPr lang="en-US" sz="2400" dirty="0">
                <a:latin typeface="Times New Roman"/>
                <a:cs typeface="Times New Roman"/>
              </a:rPr>
              <a:t>*                                         =  [0, 0, 0]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637F0E-D168-14F2-15C4-4A9654E915C5}"/>
              </a:ext>
            </a:extLst>
          </p:cNvPr>
          <p:cNvSpPr txBox="1"/>
          <p:nvPr/>
        </p:nvSpPr>
        <p:spPr>
          <a:xfrm>
            <a:off x="603756" y="2694782"/>
            <a:ext cx="61871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ighlight>
                  <a:srgbClr val="FFFF00"/>
                </a:highlight>
              </a:rPr>
              <a:t>Gender</a:t>
            </a:r>
            <a:r>
              <a:rPr lang="en-US" sz="1000" dirty="0"/>
              <a:t>, 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A54F6D-9D04-1007-104B-9508B162B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017" y="2550483"/>
            <a:ext cx="9958227" cy="20958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A7E26A-EA0C-0BE2-2D4B-3EAF06DB4182}"/>
              </a:ext>
            </a:extLst>
          </p:cNvPr>
          <p:cNvSpPr txBox="1"/>
          <p:nvPr/>
        </p:nvSpPr>
        <p:spPr>
          <a:xfrm>
            <a:off x="5090785" y="4805823"/>
            <a:ext cx="995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Key7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4F5F39-F206-17ED-093C-A6E45B79876C}"/>
              </a:ext>
            </a:extLst>
          </p:cNvPr>
          <p:cNvSpPr txBox="1"/>
          <p:nvPr/>
        </p:nvSpPr>
        <p:spPr>
          <a:xfrm>
            <a:off x="5033366" y="5861219"/>
            <a:ext cx="995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Key2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41A793-3C77-27F3-AC69-A73F7C319D29}"/>
              </a:ext>
            </a:extLst>
          </p:cNvPr>
          <p:cNvSpPr txBox="1"/>
          <p:nvPr/>
        </p:nvSpPr>
        <p:spPr>
          <a:xfrm>
            <a:off x="11174590" y="4841435"/>
            <a:ext cx="995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Key3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31A896-AE7C-C808-50D0-EC1DE24A5830}"/>
              </a:ext>
            </a:extLst>
          </p:cNvPr>
          <p:cNvSpPr txBox="1"/>
          <p:nvPr/>
        </p:nvSpPr>
        <p:spPr>
          <a:xfrm>
            <a:off x="8789185" y="4780388"/>
            <a:ext cx="995690" cy="377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Wk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497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4AF9F-F89B-9ECC-D211-8444691E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7" dirty="0">
                <a:solidFill>
                  <a:schemeClr val="tx1"/>
                </a:solidFill>
                <a:latin typeface="+mj-lt"/>
                <a:cs typeface="+mj-cs"/>
              </a:rPr>
              <a:t>Self-Attention - Relevance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1E15A-0F48-3751-D79A-403916DBF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72859"/>
            <a:ext cx="4970100" cy="4801315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Wq</a:t>
            </a:r>
            <a:r>
              <a:rPr lang="en-US" dirty="0"/>
              <a:t> and </a:t>
            </a:r>
            <a:r>
              <a:rPr lang="en-US" dirty="0" err="1"/>
              <a:t>Wk</a:t>
            </a:r>
            <a:r>
              <a:rPr lang="en-US" dirty="0"/>
              <a:t> vectors should act in a way that </a:t>
            </a:r>
            <a:r>
              <a:rPr lang="en-US" dirty="0">
                <a:solidFill>
                  <a:srgbClr val="C00000"/>
                </a:solidFill>
              </a:rPr>
              <a:t>Query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Key</a:t>
            </a:r>
            <a:r>
              <a:rPr lang="en-US" dirty="0"/>
              <a:t> will be in a </a:t>
            </a:r>
            <a:r>
              <a:rPr lang="en-US" dirty="0">
                <a:solidFill>
                  <a:srgbClr val="C00000"/>
                </a:solidFill>
              </a:rPr>
              <a:t>same direction </a:t>
            </a:r>
            <a:r>
              <a:rPr lang="en-US" dirty="0"/>
              <a:t>just if a key is </a:t>
            </a:r>
            <a:r>
              <a:rPr lang="en-US" dirty="0">
                <a:solidFill>
                  <a:srgbClr val="C00000"/>
                </a:solidFill>
              </a:rPr>
              <a:t>relevant</a:t>
            </a:r>
            <a:r>
              <a:rPr lang="en-US" dirty="0"/>
              <a:t> to query, so the dot product of them creates a </a:t>
            </a:r>
            <a:r>
              <a:rPr lang="en-US" dirty="0">
                <a:solidFill>
                  <a:srgbClr val="C00000"/>
                </a:solidFill>
              </a:rPr>
              <a:t>big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value</a:t>
            </a:r>
            <a:r>
              <a:rPr lang="en-US" dirty="0"/>
              <a:t> showing the </a:t>
            </a:r>
            <a:r>
              <a:rPr lang="en-US" dirty="0">
                <a:solidFill>
                  <a:srgbClr val="C00000"/>
                </a:solidFill>
              </a:rPr>
              <a:t>relevance</a:t>
            </a:r>
            <a:r>
              <a:rPr lang="en-US" dirty="0"/>
              <a:t> of the words. And for cases which are </a:t>
            </a:r>
            <a:r>
              <a:rPr lang="en-US" dirty="0">
                <a:solidFill>
                  <a:srgbClr val="C00000"/>
                </a:solidFill>
              </a:rPr>
              <a:t>not relevant </a:t>
            </a:r>
            <a:r>
              <a:rPr lang="en-US" dirty="0"/>
              <a:t>dot product will be </a:t>
            </a:r>
            <a:r>
              <a:rPr lang="en-US" dirty="0">
                <a:solidFill>
                  <a:srgbClr val="C00000"/>
                </a:solidFill>
              </a:rPr>
              <a:t>small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/>
              <a:t>Wq</a:t>
            </a:r>
            <a:r>
              <a:rPr lang="en-US" dirty="0"/>
              <a:t> and </a:t>
            </a:r>
            <a:r>
              <a:rPr lang="en-US" dirty="0" err="1"/>
              <a:t>Wk</a:t>
            </a:r>
            <a:r>
              <a:rPr lang="en-US" dirty="0"/>
              <a:t> should just extract those dimensions which are relevant (e.g., gender) which are </a:t>
            </a:r>
            <a:r>
              <a:rPr lang="en-US" dirty="0">
                <a:solidFill>
                  <a:srgbClr val="C00000"/>
                </a:solidFill>
              </a:rPr>
              <a:t>smaller set of dimensions </a:t>
            </a:r>
            <a:r>
              <a:rPr lang="en-US" dirty="0"/>
              <a:t>comparing dimensions of embeddings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DCA59-4BC2-C85E-6EA4-9762970E8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975" y="1885950"/>
            <a:ext cx="5834865" cy="424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6B95DB-4A79-D8E7-B787-3018E5F9181C}"/>
              </a:ext>
            </a:extLst>
          </p:cNvPr>
          <p:cNvSpPr txBox="1"/>
          <p:nvPr/>
        </p:nvSpPr>
        <p:spPr>
          <a:xfrm>
            <a:off x="6239289" y="6308209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Q.K </a:t>
            </a:r>
            <a:r>
              <a:rPr lang="en-US" dirty="0"/>
              <a:t>will be </a:t>
            </a:r>
            <a:r>
              <a:rPr lang="en-US" dirty="0">
                <a:solidFill>
                  <a:srgbClr val="C00000"/>
                </a:solidFill>
              </a:rPr>
              <a:t>high</a:t>
            </a:r>
            <a:r>
              <a:rPr lang="en-US" dirty="0"/>
              <a:t> if a word is </a:t>
            </a:r>
            <a:r>
              <a:rPr lang="en-US" dirty="0">
                <a:solidFill>
                  <a:srgbClr val="C00000"/>
                </a:solidFill>
              </a:rPr>
              <a:t>relevant </a:t>
            </a:r>
            <a:r>
              <a:rPr lang="en-US" dirty="0"/>
              <a:t>to query</a:t>
            </a:r>
            <a:r>
              <a:rPr lang="en-US" dirty="0">
                <a:solidFill>
                  <a:srgbClr val="C00000"/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27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0351F4-945B-0EBD-783F-89CBBC4E3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860" y="4962525"/>
            <a:ext cx="4749961" cy="1465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1EFD97-5F4C-AA78-673E-86A396C8A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85131-9AD6-63C9-D566-753268966379}"/>
              </a:ext>
            </a:extLst>
          </p:cNvPr>
          <p:cNvSpPr txBox="1">
            <a:spLocks/>
          </p:cNvSpPr>
          <p:nvPr/>
        </p:nvSpPr>
        <p:spPr>
          <a:xfrm>
            <a:off x="955443" y="1690688"/>
            <a:ext cx="10941282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We need to convert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tokens to numbers</a:t>
            </a:r>
            <a:r>
              <a:rPr lang="en-US" sz="2400" dirty="0">
                <a:latin typeface="+mn-lt"/>
              </a:rPr>
              <a:t> to process them with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neural networks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These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numbers</a:t>
            </a:r>
            <a:r>
              <a:rPr lang="en-US" sz="2400" dirty="0">
                <a:latin typeface="+mn-lt"/>
              </a:rPr>
              <a:t> should present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meanings</a:t>
            </a:r>
            <a:r>
              <a:rPr lang="en-US" sz="2400" dirty="0">
                <a:latin typeface="+mn-lt"/>
              </a:rPr>
              <a:t> of the words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Meaning</a:t>
            </a:r>
            <a:r>
              <a:rPr lang="en-US" sz="2400" dirty="0">
                <a:latin typeface="+mn-lt"/>
              </a:rPr>
              <a:t> of words can be different in various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contexts</a:t>
            </a:r>
            <a:r>
              <a:rPr lang="en-US" sz="2400" dirty="0">
                <a:latin typeface="+mn-lt"/>
              </a:rPr>
              <a:t> (e.g., capital)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1,2,3 </a:t>
            </a:r>
            <a:r>
              <a:rPr lang="en-US" sz="2400" dirty="0"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400" dirty="0">
                <a:latin typeface="+mn-lt"/>
              </a:rPr>
              <a:t>We need a mechanism to encode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contextual meaning </a:t>
            </a:r>
            <a:r>
              <a:rPr lang="en-US" sz="2400" dirty="0">
                <a:latin typeface="+mn-lt"/>
              </a:rPr>
              <a:t>of words with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numbers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D4134-0598-6A13-4025-3950F0381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443" y="4095750"/>
            <a:ext cx="6316477" cy="260985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1285DC2-D8F2-7B2B-523D-26534F6A0060}"/>
              </a:ext>
            </a:extLst>
          </p:cNvPr>
          <p:cNvSpPr/>
          <p:nvPr/>
        </p:nvSpPr>
        <p:spPr>
          <a:xfrm>
            <a:off x="7995192" y="4652089"/>
            <a:ext cx="453484" cy="20859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AB39F-66E6-7095-6CDD-9C6E800B19D8}"/>
              </a:ext>
            </a:extLst>
          </p:cNvPr>
          <p:cNvSpPr txBox="1"/>
          <p:nvPr/>
        </p:nvSpPr>
        <p:spPr>
          <a:xfrm>
            <a:off x="8639175" y="4316194"/>
            <a:ext cx="35528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Neural networks process </a:t>
            </a:r>
            <a:r>
              <a:rPr lang="en-US" sz="1800" dirty="0">
                <a:solidFill>
                  <a:srgbClr val="C00000"/>
                </a:solidFill>
                <a:latin typeface="+mn-lt"/>
              </a:rPr>
              <a:t>features</a:t>
            </a:r>
            <a:r>
              <a:rPr lang="en-US" sz="1800" dirty="0">
                <a:latin typeface="+mn-lt"/>
              </a:rPr>
              <a:t> represented by </a:t>
            </a:r>
            <a:r>
              <a:rPr lang="en-US" sz="1800" dirty="0">
                <a:solidFill>
                  <a:srgbClr val="C00000"/>
                </a:solidFill>
                <a:latin typeface="+mn-lt"/>
              </a:rPr>
              <a:t>numbers</a:t>
            </a:r>
          </a:p>
        </p:txBody>
      </p:sp>
    </p:spTree>
    <p:extLst>
      <p:ext uri="{BB962C8B-B14F-4D97-AF65-F5344CB8AC3E}">
        <p14:creationId xmlns:p14="http://schemas.microsoft.com/office/powerpoint/2010/main" val="16992186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F034C-4E05-431D-8C53-D8E173DB3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91422"/>
            <a:ext cx="10896600" cy="1325563"/>
          </a:xfrm>
        </p:spPr>
        <p:txBody>
          <a:bodyPr>
            <a:normAutofit/>
          </a:bodyPr>
          <a:lstStyle/>
          <a:p>
            <a:r>
              <a:rPr lang="en-US" sz="4000" spc="-7" dirty="0">
                <a:solidFill>
                  <a:schemeClr val="tx1"/>
                </a:solidFill>
                <a:latin typeface="+mj-lt"/>
                <a:cs typeface="+mj-cs"/>
              </a:rPr>
              <a:t>Self-Attention - Normalizing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67BE8-A3B0-6AB9-B2D5-38B3FDF38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126" y="1516985"/>
            <a:ext cx="6415798" cy="5416868"/>
          </a:xfrm>
        </p:spPr>
        <p:txBody>
          <a:bodyPr>
            <a:normAutofit/>
          </a:bodyPr>
          <a:lstStyle/>
          <a:p>
            <a:pPr marL="380990" indent="-380990"/>
            <a:r>
              <a:rPr lang="en-US" dirty="0">
                <a:solidFill>
                  <a:srgbClr val="C00000"/>
                </a:solidFill>
              </a:rPr>
              <a:t>Bigger</a:t>
            </a:r>
            <a:r>
              <a:rPr lang="en-US" dirty="0"/>
              <a:t> dot product showing </a:t>
            </a:r>
            <a:r>
              <a:rPr lang="en-US" dirty="0">
                <a:solidFill>
                  <a:srgbClr val="C00000"/>
                </a:solidFill>
              </a:rPr>
              <a:t>more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relevance </a:t>
            </a:r>
            <a:r>
              <a:rPr lang="en-US" dirty="0"/>
              <a:t>(similarity between vectors)</a:t>
            </a:r>
          </a:p>
          <a:p>
            <a:pPr marL="380990" indent="-380990"/>
            <a:r>
              <a:rPr lang="en-US" dirty="0"/>
              <a:t>the values are </a:t>
            </a:r>
            <a:r>
              <a:rPr lang="en-US" dirty="0">
                <a:solidFill>
                  <a:srgbClr val="C00000"/>
                </a:solidFill>
              </a:rPr>
              <a:t>divided</a:t>
            </a:r>
            <a:r>
              <a:rPr lang="en-US" dirty="0"/>
              <a:t> by the square root of the </a:t>
            </a:r>
            <a:r>
              <a:rPr lang="en-US" dirty="0">
                <a:solidFill>
                  <a:srgbClr val="C00000"/>
                </a:solidFill>
              </a:rPr>
              <a:t>dimension of the key </a:t>
            </a:r>
            <a:r>
              <a:rPr lang="en-US" dirty="0"/>
              <a:t>vectors. </a:t>
            </a:r>
          </a:p>
          <a:p>
            <a:pPr marL="380990" indent="-380990"/>
            <a:r>
              <a:rPr lang="en-US" dirty="0"/>
              <a:t>Then </a:t>
            </a:r>
            <a:r>
              <a:rPr lang="en-US" dirty="0">
                <a:solidFill>
                  <a:srgbClr val="C00000"/>
                </a:solidFill>
              </a:rPr>
              <a:t>normalized</a:t>
            </a:r>
            <a:r>
              <a:rPr lang="en-US" dirty="0"/>
              <a:t> using </a:t>
            </a:r>
            <a:r>
              <a:rPr lang="en-US" dirty="0" err="1"/>
              <a:t>Softmax</a:t>
            </a:r>
            <a:endParaRPr lang="en-US" dirty="0"/>
          </a:p>
          <a:p>
            <a:pPr marL="380990" indent="-380990"/>
            <a:endParaRPr lang="en-US" dirty="0"/>
          </a:p>
          <a:p>
            <a:pPr marL="0" indent="0">
              <a:buNone/>
            </a:pPr>
            <a:r>
              <a:rPr lang="en-US" sz="2000" dirty="0"/>
              <a:t>If the </a:t>
            </a:r>
            <a:r>
              <a:rPr lang="en-US" sz="2000" dirty="0">
                <a:solidFill>
                  <a:srgbClr val="C00000"/>
                </a:solidFill>
              </a:rPr>
              <a:t>dimension</a:t>
            </a:r>
            <a:r>
              <a:rPr lang="en-US" sz="2000" dirty="0"/>
              <a:t> of the key vectors is large, the dot product can result in very large values. These large values can cause the </a:t>
            </a:r>
            <a:r>
              <a:rPr lang="en-US" sz="2000" dirty="0" err="1">
                <a:solidFill>
                  <a:srgbClr val="C00000"/>
                </a:solidFill>
              </a:rPr>
              <a:t>softmax</a:t>
            </a:r>
            <a:r>
              <a:rPr lang="en-US" sz="2000" dirty="0"/>
              <a:t> function to produce very sharp distributions. A sharp distribution means that the model might become overly confident in certain positions, effectively ignoring other relevant parts of the sequence.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39D75-1DA9-6971-3C9C-AC958D6BB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49" y="1690688"/>
            <a:ext cx="5197337" cy="4138939"/>
          </a:xfrm>
          <a:prstGeom prst="rect">
            <a:avLst/>
          </a:prstGeom>
        </p:spPr>
      </p:pic>
      <p:pic>
        <p:nvPicPr>
          <p:cNvPr id="4" name="object 3">
            <a:extLst>
              <a:ext uri="{FF2B5EF4-FFF2-40B4-BE49-F238E27FC236}">
                <a16:creationId xmlns:a16="http://schemas.microsoft.com/office/drawing/2014/main" id="{143E6C40-528D-AB2F-521A-14FF58F67B8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7740" y="6083959"/>
            <a:ext cx="4036060" cy="63223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9E1291B-42BC-0415-9337-A2866BAF0209}"/>
              </a:ext>
            </a:extLst>
          </p:cNvPr>
          <p:cNvSpPr/>
          <p:nvPr/>
        </p:nvSpPr>
        <p:spPr>
          <a:xfrm>
            <a:off x="9490841" y="6076355"/>
            <a:ext cx="1562101" cy="59022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94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A2D30-BDA7-F12B-F2F2-C28B33EC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4" y="489499"/>
            <a:ext cx="10296727" cy="512961"/>
          </a:xfrm>
        </p:spPr>
        <p:txBody>
          <a:bodyPr>
            <a:normAutofit fontScale="90000"/>
          </a:bodyPr>
          <a:lstStyle/>
          <a:p>
            <a:r>
              <a:rPr lang="en-US" sz="4400" spc="-7" dirty="0">
                <a:solidFill>
                  <a:schemeClr val="tx1"/>
                </a:solidFill>
                <a:latin typeface="+mj-lt"/>
                <a:cs typeface="+mj-cs"/>
              </a:rPr>
              <a:t>Attention - Intuitive example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B8F35B-4399-A1C5-E15C-425EB866798E}"/>
              </a:ext>
            </a:extLst>
          </p:cNvPr>
          <p:cNvSpPr txBox="1"/>
          <p:nvPr/>
        </p:nvSpPr>
        <p:spPr>
          <a:xfrm>
            <a:off x="632734" y="1402318"/>
            <a:ext cx="106353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relevance is based on </a:t>
            </a:r>
            <a:r>
              <a:rPr lang="en-US" sz="2400" dirty="0">
                <a:solidFill>
                  <a:srgbClr val="C00000"/>
                </a:solidFill>
              </a:rPr>
              <a:t>alignment of key and query </a:t>
            </a:r>
            <a:r>
              <a:rPr lang="en-US" sz="2400" dirty="0"/>
              <a:t>(e.g., Key2 * Query3)</a:t>
            </a:r>
            <a:endParaRPr lang="en-US" sz="2400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results is </a:t>
            </a:r>
            <a:r>
              <a:rPr lang="en-US" sz="2400" dirty="0">
                <a:solidFill>
                  <a:srgbClr val="C00000"/>
                </a:solidFill>
              </a:rPr>
              <a:t>normalized</a:t>
            </a:r>
            <a:r>
              <a:rPr lang="en-US" sz="2400" dirty="0"/>
              <a:t> using </a:t>
            </a:r>
            <a:r>
              <a:rPr lang="en-US" sz="2400" dirty="0" err="1"/>
              <a:t>Softmax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91955F2A-F611-A7E4-52C1-02B35658EA9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8595" y="6186994"/>
            <a:ext cx="4036060" cy="63223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740A491-FA06-43C4-6754-310361A298D3}"/>
              </a:ext>
            </a:extLst>
          </p:cNvPr>
          <p:cNvSpPr/>
          <p:nvPr/>
        </p:nvSpPr>
        <p:spPr>
          <a:xfrm>
            <a:off x="4771696" y="6179390"/>
            <a:ext cx="1562101" cy="59022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4379C5-7E23-6E78-47BF-F878382D6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4" y="2519362"/>
            <a:ext cx="9746341" cy="313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49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68AC0F-870E-5616-D629-760EFE775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79" y="2284218"/>
            <a:ext cx="7383329" cy="23767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B84EBD-6090-D84F-6D3D-3EB8ADA50E5A}"/>
              </a:ext>
            </a:extLst>
          </p:cNvPr>
          <p:cNvSpPr txBox="1"/>
          <p:nvPr/>
        </p:nvSpPr>
        <p:spPr>
          <a:xfrm>
            <a:off x="914400" y="2690062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[0, 0, 0,..]</a:t>
            </a:r>
          </a:p>
          <a:p>
            <a:r>
              <a:rPr lang="en-US" sz="1600" dirty="0">
                <a:highlight>
                  <a:srgbClr val="FFFF00"/>
                </a:highlight>
                <a:latin typeface="Times New Roman"/>
                <a:cs typeface="Times New Roman"/>
              </a:rPr>
              <a:t>[1, 0, 0,..]</a:t>
            </a:r>
          </a:p>
          <a:p>
            <a:r>
              <a:rPr lang="en-US" sz="1600" dirty="0">
                <a:latin typeface="Times New Roman"/>
                <a:cs typeface="Times New Roman"/>
              </a:rPr>
              <a:t>[0, 10, 1,..]</a:t>
            </a:r>
          </a:p>
          <a:p>
            <a:r>
              <a:rPr lang="en-US" sz="1600" dirty="0">
                <a:latin typeface="Times New Roman"/>
                <a:cs typeface="Times New Roman"/>
              </a:rPr>
              <a:t>[0, 0, 0,..]</a:t>
            </a:r>
          </a:p>
          <a:p>
            <a:r>
              <a:rPr lang="en-US" sz="1600" dirty="0">
                <a:latin typeface="Times New Roman"/>
                <a:cs typeface="Times New Roman"/>
              </a:rPr>
              <a:t>[0, 0, 0,..]</a:t>
            </a:r>
          </a:p>
          <a:p>
            <a:r>
              <a:rPr lang="en-US" sz="1600" dirty="0">
                <a:latin typeface="Times New Roman"/>
                <a:cs typeface="Times New Roman"/>
              </a:rPr>
              <a:t>[0, 0, 0,..]</a:t>
            </a:r>
          </a:p>
          <a:p>
            <a:r>
              <a:rPr lang="en-US" sz="1600" dirty="0">
                <a:highlight>
                  <a:srgbClr val="FFFF00"/>
                </a:highlight>
                <a:latin typeface="Times New Roman"/>
                <a:cs typeface="Times New Roman"/>
              </a:rPr>
              <a:t>[1, 9, 1,..]</a:t>
            </a:r>
          </a:p>
          <a:p>
            <a:r>
              <a:rPr lang="en-US" sz="1600" dirty="0">
                <a:latin typeface="Times New Roman"/>
                <a:cs typeface="Times New Roman"/>
              </a:rPr>
              <a:t>[0, 0, 0,..]</a:t>
            </a:r>
          </a:p>
          <a:p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64E0FB-1E18-ECE1-4AE2-189D63EE0488}"/>
              </a:ext>
            </a:extLst>
          </p:cNvPr>
          <p:cNvSpPr txBox="1"/>
          <p:nvPr/>
        </p:nvSpPr>
        <p:spPr>
          <a:xfrm>
            <a:off x="609599" y="5149172"/>
            <a:ext cx="97746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[1, 9, 1] *                                         =  [1, 0, 0] </a:t>
            </a:r>
            <a:r>
              <a:rPr lang="en-US" sz="2400" dirty="0">
                <a:latin typeface="Times New Roman"/>
                <a:cs typeface="Times New Roman"/>
                <a:sym typeface="Wingdings" panose="05000000000000000000" pitchFamily="2" charset="2"/>
              </a:rPr>
              <a:t> </a:t>
            </a:r>
            <a:r>
              <a:rPr lang="en-US" sz="2400" dirty="0">
                <a:latin typeface="Times New Roman"/>
                <a:cs typeface="Times New Roman"/>
              </a:rPr>
              <a:t>[1, 0, 0] * 0.3 = </a:t>
            </a:r>
            <a:r>
              <a:rPr lang="en-US" sz="2400" dirty="0">
                <a:solidFill>
                  <a:srgbClr val="C00000"/>
                </a:solidFill>
                <a:latin typeface="Times New Roman"/>
                <a:cs typeface="Times New Roman"/>
              </a:rPr>
              <a:t>[0.3, 0, 0]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>
                <a:latin typeface="Times New Roman"/>
                <a:cs typeface="Times New Roman"/>
              </a:rPr>
              <a:t>[1, 0, 0] *                                         = [1, 0, 0] </a:t>
            </a:r>
            <a:r>
              <a:rPr lang="en-US" sz="2400" dirty="0">
                <a:latin typeface="Times New Roman"/>
                <a:cs typeface="Times New Roman"/>
                <a:sym typeface="Wingdings" panose="05000000000000000000" pitchFamily="2" charset="2"/>
              </a:rPr>
              <a:t> </a:t>
            </a:r>
            <a:r>
              <a:rPr lang="en-US" sz="2400" dirty="0">
                <a:latin typeface="Times New Roman"/>
                <a:cs typeface="Times New Roman"/>
              </a:rPr>
              <a:t>[1, 0, 0] * 0.7 = </a:t>
            </a:r>
            <a:r>
              <a:rPr lang="en-US" sz="2400" dirty="0">
                <a:solidFill>
                  <a:srgbClr val="C00000"/>
                </a:solidFill>
                <a:latin typeface="Times New Roman"/>
                <a:cs typeface="Times New Roman"/>
              </a:rPr>
              <a:t>[0.7, 0, 0]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B79D317-3D11-0129-5E4C-7052B0748BFF}"/>
              </a:ext>
            </a:extLst>
          </p:cNvPr>
          <p:cNvGraphicFramePr>
            <a:graphicFrameLocks noGrp="1"/>
          </p:cNvGraphicFramePr>
          <p:nvPr/>
        </p:nvGraphicFramePr>
        <p:xfrm>
          <a:off x="2235200" y="5027093"/>
          <a:ext cx="2438400" cy="73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06072946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1682550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02938087"/>
                    </a:ext>
                  </a:extLst>
                </a:gridCol>
              </a:tblGrid>
              <a:tr h="245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extLst>
                  <a:ext uri="{0D108BD9-81ED-4DB2-BD59-A6C34878D82A}">
                    <a16:rowId xmlns:a16="http://schemas.microsoft.com/office/drawing/2014/main" val="2300318538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extLst>
                  <a:ext uri="{0D108BD9-81ED-4DB2-BD59-A6C34878D82A}">
                    <a16:rowId xmlns:a16="http://schemas.microsoft.com/office/drawing/2014/main" val="938136225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extLst>
                  <a:ext uri="{0D108BD9-81ED-4DB2-BD59-A6C34878D82A}">
                    <a16:rowId xmlns:a16="http://schemas.microsoft.com/office/drawing/2014/main" val="3392710303"/>
                  </a:ext>
                </a:extLst>
              </a:tr>
            </a:tbl>
          </a:graphicData>
        </a:graphic>
      </p:graphicFrame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5705513C-6808-59E6-6247-155064F992BA}"/>
              </a:ext>
            </a:extLst>
          </p:cNvPr>
          <p:cNvSpPr/>
          <p:nvPr/>
        </p:nvSpPr>
        <p:spPr>
          <a:xfrm>
            <a:off x="2032000" y="4958623"/>
            <a:ext cx="2844800" cy="90183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Double Bracket 19">
            <a:extLst>
              <a:ext uri="{FF2B5EF4-FFF2-40B4-BE49-F238E27FC236}">
                <a16:creationId xmlns:a16="http://schemas.microsoft.com/office/drawing/2014/main" id="{E55384B1-AD75-3874-5643-344152F6A0A8}"/>
              </a:ext>
            </a:extLst>
          </p:cNvPr>
          <p:cNvSpPr/>
          <p:nvPr/>
        </p:nvSpPr>
        <p:spPr>
          <a:xfrm>
            <a:off x="2032000" y="5963529"/>
            <a:ext cx="2844800" cy="90183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A8DEE64-1078-4FAC-9917-54C2937877BE}"/>
              </a:ext>
            </a:extLst>
          </p:cNvPr>
          <p:cNvGraphicFramePr>
            <a:graphicFrameLocks noGrp="1"/>
          </p:cNvGraphicFramePr>
          <p:nvPr/>
        </p:nvGraphicFramePr>
        <p:xfrm>
          <a:off x="2273905" y="6053247"/>
          <a:ext cx="2438400" cy="73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06072946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1682550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02938087"/>
                    </a:ext>
                  </a:extLst>
                </a:gridCol>
              </a:tblGrid>
              <a:tr h="245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extLst>
                  <a:ext uri="{0D108BD9-81ED-4DB2-BD59-A6C34878D82A}">
                    <a16:rowId xmlns:a16="http://schemas.microsoft.com/office/drawing/2014/main" val="2300318538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extLst>
                  <a:ext uri="{0D108BD9-81ED-4DB2-BD59-A6C34878D82A}">
                    <a16:rowId xmlns:a16="http://schemas.microsoft.com/office/drawing/2014/main" val="938136225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extLst>
                  <a:ext uri="{0D108BD9-81ED-4DB2-BD59-A6C34878D82A}">
                    <a16:rowId xmlns:a16="http://schemas.microsoft.com/office/drawing/2014/main" val="3392710303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EDC7EC8-8304-E98A-8DFA-FF52EFD919FA}"/>
              </a:ext>
            </a:extLst>
          </p:cNvPr>
          <p:cNvSpPr txBox="1"/>
          <p:nvPr/>
        </p:nvSpPr>
        <p:spPr>
          <a:xfrm>
            <a:off x="3048000" y="47700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Wv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F4F1C-C72B-FE11-CDF4-65A89DF6CFB2}"/>
              </a:ext>
            </a:extLst>
          </p:cNvPr>
          <p:cNvSpPr txBox="1"/>
          <p:nvPr/>
        </p:nvSpPr>
        <p:spPr>
          <a:xfrm>
            <a:off x="609600" y="1336698"/>
            <a:ext cx="114735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We need also to add values that </a:t>
            </a:r>
            <a:r>
              <a:rPr lang="en-US" sz="2400" dirty="0">
                <a:solidFill>
                  <a:srgbClr val="C00000"/>
                </a:solidFill>
              </a:rPr>
              <a:t>transform</a:t>
            </a:r>
            <a:r>
              <a:rPr lang="en-US" sz="2400" dirty="0"/>
              <a:t> the vector of embeddings based on related dimensions (e.g., gender),therefore, the </a:t>
            </a:r>
            <a:r>
              <a:rPr lang="en-US" sz="2400" dirty="0">
                <a:solidFill>
                  <a:srgbClr val="C00000"/>
                </a:solidFill>
              </a:rPr>
              <a:t>value vector </a:t>
            </a:r>
            <a:r>
              <a:rPr lang="en-US" sz="2400" dirty="0"/>
              <a:t>is another parameter of the model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60EA8-1E58-B705-A8CF-C8036A5F3382}"/>
              </a:ext>
            </a:extLst>
          </p:cNvPr>
          <p:cNvSpPr txBox="1"/>
          <p:nvPr/>
        </p:nvSpPr>
        <p:spPr>
          <a:xfrm>
            <a:off x="8406715" y="2901135"/>
            <a:ext cx="3567240" cy="1077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33" dirty="0"/>
              <a:t>Based on </a:t>
            </a:r>
            <a:r>
              <a:rPr lang="en-US" sz="2133" dirty="0">
                <a:solidFill>
                  <a:srgbClr val="C00000"/>
                </a:solidFill>
              </a:rPr>
              <a:t>relevance</a:t>
            </a:r>
            <a:r>
              <a:rPr lang="en-US" sz="2133" dirty="0"/>
              <a:t> and </a:t>
            </a:r>
            <a:r>
              <a:rPr lang="en-US" sz="2133" dirty="0">
                <a:solidFill>
                  <a:srgbClr val="C00000"/>
                </a:solidFill>
              </a:rPr>
              <a:t>value</a:t>
            </a:r>
            <a:r>
              <a:rPr lang="en-US" sz="2133" dirty="0"/>
              <a:t> each word </a:t>
            </a:r>
            <a:r>
              <a:rPr lang="en-US" sz="2133" dirty="0">
                <a:solidFill>
                  <a:srgbClr val="C00000"/>
                </a:solidFill>
              </a:rPr>
              <a:t>attend</a:t>
            </a:r>
            <a:r>
              <a:rPr lang="en-US" sz="2133" dirty="0"/>
              <a:t> on </a:t>
            </a:r>
            <a:r>
              <a:rPr lang="en-US" sz="2133" dirty="0">
                <a:solidFill>
                  <a:srgbClr val="C00000"/>
                </a:solidFill>
              </a:rPr>
              <a:t>embedding</a:t>
            </a:r>
            <a:r>
              <a:rPr lang="en-US" sz="2133" dirty="0"/>
              <a:t> of the target word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6CC8DB-19A8-682C-5C34-A5DBBCB3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09" y="9807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spc="-7" dirty="0">
                <a:solidFill>
                  <a:schemeClr val="tx1"/>
                </a:solidFill>
                <a:latin typeface="+mj-lt"/>
                <a:cs typeface="+mj-cs"/>
              </a:rPr>
              <a:t>Attention - Intuitive example</a:t>
            </a:r>
            <a:endParaRPr lang="en-US" sz="4000" dirty="0"/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A18EDD47-3CB9-B291-FBC2-78C56895081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39699" y="4158245"/>
            <a:ext cx="3567241" cy="6444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5C4BCD-770B-0D46-882F-639AFD5124FE}"/>
              </a:ext>
            </a:extLst>
          </p:cNvPr>
          <p:cNvSpPr txBox="1"/>
          <p:nvPr/>
        </p:nvSpPr>
        <p:spPr>
          <a:xfrm>
            <a:off x="5496909" y="4820332"/>
            <a:ext cx="922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Value7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625EC5-981D-E880-7B87-30E152EDBDA5}"/>
              </a:ext>
            </a:extLst>
          </p:cNvPr>
          <p:cNvSpPr txBox="1"/>
          <p:nvPr/>
        </p:nvSpPr>
        <p:spPr>
          <a:xfrm>
            <a:off x="5457938" y="5934002"/>
            <a:ext cx="922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Value2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512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877" y="311552"/>
            <a:ext cx="9258707" cy="612987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L="8929">
              <a:spcBef>
                <a:spcPts val="71"/>
              </a:spcBef>
              <a:tabLst>
                <a:tab pos="1482615" algn="l"/>
                <a:tab pos="2008070" algn="l"/>
              </a:tabLst>
            </a:pPr>
            <a:r>
              <a:rPr lang="en-US" sz="4000" spc="-7" dirty="0">
                <a:solidFill>
                  <a:schemeClr val="tx1"/>
                </a:solidFill>
                <a:latin typeface="+mj-lt"/>
                <a:cs typeface="+mj-cs"/>
              </a:rPr>
              <a:t>Attention - Intuitive example</a:t>
            </a:r>
            <a:endParaRPr lang="en-US" sz="4000" b="0" i="0" dirty="0">
              <a:latin typeface="Arial MT"/>
              <a:ea typeface="+mj-ea"/>
              <a:cs typeface="Arial M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36043D-27D4-26D6-809A-81C10BA131F3}"/>
              </a:ext>
            </a:extLst>
          </p:cNvPr>
          <p:cNvCxnSpPr/>
          <p:nvPr/>
        </p:nvCxnSpPr>
        <p:spPr>
          <a:xfrm flipV="1">
            <a:off x="8916856" y="2611052"/>
            <a:ext cx="0" cy="1000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FE4F6F-8992-A301-0C51-59C39657B714}"/>
              </a:ext>
            </a:extLst>
          </p:cNvPr>
          <p:cNvCxnSpPr>
            <a:cxnSpLocks/>
          </p:cNvCxnSpPr>
          <p:nvPr/>
        </p:nvCxnSpPr>
        <p:spPr>
          <a:xfrm>
            <a:off x="8916856" y="4742020"/>
            <a:ext cx="2970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E759A4-E75C-FA43-7721-15D1817B23B3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8915989" y="3844621"/>
            <a:ext cx="1863955" cy="89739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AE6C08F-C09F-D98C-FB75-EF855D3F1DFD}"/>
              </a:ext>
            </a:extLst>
          </p:cNvPr>
          <p:cNvSpPr txBox="1"/>
          <p:nvPr/>
        </p:nvSpPr>
        <p:spPr>
          <a:xfrm>
            <a:off x="10918627" y="4730099"/>
            <a:ext cx="1333373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67" dirty="0">
                <a:latin typeface="Times New Roman"/>
                <a:cs typeface="Times New Roman"/>
              </a:rPr>
              <a:t>Political Rank</a:t>
            </a:r>
            <a:endParaRPr lang="en-US" sz="1467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9F5EEE-F952-345C-323D-80FF0846296E}"/>
              </a:ext>
            </a:extLst>
          </p:cNvPr>
          <p:cNvCxnSpPr>
            <a:cxnSpLocks/>
          </p:cNvCxnSpPr>
          <p:nvPr/>
        </p:nvCxnSpPr>
        <p:spPr>
          <a:xfrm>
            <a:off x="8916856" y="3586047"/>
            <a:ext cx="0" cy="1201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1772B1-3836-4505-53E4-4B3605FBE2C3}"/>
              </a:ext>
            </a:extLst>
          </p:cNvPr>
          <p:cNvCxnSpPr>
            <a:cxnSpLocks/>
          </p:cNvCxnSpPr>
          <p:nvPr/>
        </p:nvCxnSpPr>
        <p:spPr>
          <a:xfrm flipV="1">
            <a:off x="8915989" y="3056122"/>
            <a:ext cx="1859924" cy="167397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D9DC551-BA6A-4C81-B823-0F45F13C1512}"/>
              </a:ext>
            </a:extLst>
          </p:cNvPr>
          <p:cNvCxnSpPr>
            <a:cxnSpLocks/>
            <a:stCxn id="7" idx="2"/>
            <a:endCxn id="44" idx="1"/>
          </p:cNvCxnSpPr>
          <p:nvPr/>
        </p:nvCxnSpPr>
        <p:spPr>
          <a:xfrm flipV="1">
            <a:off x="10743150" y="3844621"/>
            <a:ext cx="36794" cy="9270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847DF93-B1A0-2AC6-6DBE-BEB8AFF639B6}"/>
              </a:ext>
            </a:extLst>
          </p:cNvPr>
          <p:cNvSpPr txBox="1"/>
          <p:nvPr/>
        </p:nvSpPr>
        <p:spPr>
          <a:xfrm>
            <a:off x="10710678" y="2772719"/>
            <a:ext cx="1282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Times New Roman"/>
                <a:cs typeface="Times New Roman"/>
              </a:rPr>
              <a:t>King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D3B78F-4234-1C8E-7675-547A773E7E9B}"/>
              </a:ext>
            </a:extLst>
          </p:cNvPr>
          <p:cNvSpPr txBox="1"/>
          <p:nvPr/>
        </p:nvSpPr>
        <p:spPr>
          <a:xfrm>
            <a:off x="10779944" y="3675344"/>
            <a:ext cx="1282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Times New Roman"/>
                <a:cs typeface="Times New Roman"/>
              </a:rPr>
              <a:t>Queen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A80F8-2E85-D124-1D07-04838EA2B33B}"/>
              </a:ext>
            </a:extLst>
          </p:cNvPr>
          <p:cNvSpPr txBox="1"/>
          <p:nvPr/>
        </p:nvSpPr>
        <p:spPr>
          <a:xfrm>
            <a:off x="9952478" y="4433135"/>
            <a:ext cx="15813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Times New Roman"/>
                <a:cs typeface="Times New Roman"/>
              </a:rPr>
              <a:t>Monarch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5A30CC-22A0-79C5-2920-064E1CB3AA3E}"/>
              </a:ext>
            </a:extLst>
          </p:cNvPr>
          <p:cNvSpPr txBox="1"/>
          <p:nvPr/>
        </p:nvSpPr>
        <p:spPr>
          <a:xfrm>
            <a:off x="511629" y="1065316"/>
            <a:ext cx="111687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Embedding of target word will be </a:t>
            </a:r>
            <a:r>
              <a:rPr lang="en-US" sz="2400" dirty="0">
                <a:solidFill>
                  <a:srgbClr val="C00000"/>
                </a:solidFill>
              </a:rPr>
              <a:t>transformed</a:t>
            </a:r>
            <a:r>
              <a:rPr lang="en-US" sz="2400" dirty="0"/>
              <a:t> using total </a:t>
            </a:r>
            <a:r>
              <a:rPr lang="en-US" sz="2400" dirty="0">
                <a:solidFill>
                  <a:srgbClr val="C00000"/>
                </a:solidFill>
              </a:rPr>
              <a:t>weighted values </a:t>
            </a:r>
            <a:r>
              <a:rPr lang="en-US" sz="2400" dirty="0"/>
              <a:t>of other embeddings which reflect the </a:t>
            </a:r>
            <a:r>
              <a:rPr lang="en-US" sz="2400" b="1" dirty="0"/>
              <a:t>context</a:t>
            </a: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F4E8717-21D8-C770-4AB6-551A8BA82547}"/>
              </a:ext>
            </a:extLst>
          </p:cNvPr>
          <p:cNvGraphicFramePr>
            <a:graphicFrameLocks noGrp="1"/>
          </p:cNvGraphicFramePr>
          <p:nvPr/>
        </p:nvGraphicFramePr>
        <p:xfrm>
          <a:off x="436877" y="2372734"/>
          <a:ext cx="5811523" cy="2868595"/>
        </p:xfrm>
        <a:graphic>
          <a:graphicData uri="http://schemas.openxmlformats.org/drawingml/2006/table">
            <a:tbl>
              <a:tblPr firstRow="1" bandRow="1"/>
              <a:tblGrid>
                <a:gridCol w="1138016">
                  <a:extLst>
                    <a:ext uri="{9D8B030D-6E8A-4147-A177-3AD203B41FA5}">
                      <a16:colId xmlns:a16="http://schemas.microsoft.com/office/drawing/2014/main" val="2697210884"/>
                    </a:ext>
                  </a:extLst>
                </a:gridCol>
                <a:gridCol w="951521">
                  <a:extLst>
                    <a:ext uri="{9D8B030D-6E8A-4147-A177-3AD203B41FA5}">
                      <a16:colId xmlns:a16="http://schemas.microsoft.com/office/drawing/2014/main" val="1578709857"/>
                    </a:ext>
                  </a:extLst>
                </a:gridCol>
                <a:gridCol w="1542748">
                  <a:extLst>
                    <a:ext uri="{9D8B030D-6E8A-4147-A177-3AD203B41FA5}">
                      <a16:colId xmlns:a16="http://schemas.microsoft.com/office/drawing/2014/main" val="897160441"/>
                    </a:ext>
                  </a:extLst>
                </a:gridCol>
                <a:gridCol w="1786575">
                  <a:extLst>
                    <a:ext uri="{9D8B030D-6E8A-4147-A177-3AD203B41FA5}">
                      <a16:colId xmlns:a16="http://schemas.microsoft.com/office/drawing/2014/main" val="2582894869"/>
                    </a:ext>
                  </a:extLst>
                </a:gridCol>
                <a:gridCol w="392663">
                  <a:extLst>
                    <a:ext uri="{9D8B030D-6E8A-4147-A177-3AD203B41FA5}">
                      <a16:colId xmlns:a16="http://schemas.microsoft.com/office/drawing/2014/main" val="3688190697"/>
                    </a:ext>
                  </a:extLst>
                </a:gridCol>
              </a:tblGrid>
              <a:tr h="49930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Gender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Political Rank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Political System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…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45195"/>
                  </a:ext>
                </a:extLst>
              </a:tr>
              <a:tr h="37206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King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 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Top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Monarchy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345327"/>
                  </a:ext>
                </a:extLst>
              </a:tr>
              <a:tr h="4993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Queen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Top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Monarchy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844221"/>
                  </a:ext>
                </a:extLst>
              </a:tr>
              <a:tr h="4993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Monarch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Top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Monarchy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540267"/>
                  </a:ext>
                </a:extLst>
              </a:tr>
              <a:tr h="4993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Princess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High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Monarchy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276987"/>
                  </a:ext>
                </a:extLst>
              </a:tr>
              <a:tr h="4993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Female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47615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D67C363E-6A09-8D21-C0EC-68B646F1CC49}"/>
              </a:ext>
            </a:extLst>
          </p:cNvPr>
          <p:cNvSpPr txBox="1"/>
          <p:nvPr/>
        </p:nvSpPr>
        <p:spPr>
          <a:xfrm>
            <a:off x="6238723" y="2784728"/>
            <a:ext cx="3042804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latin typeface="Times New Roman"/>
                <a:cs typeface="Times New Roman"/>
              </a:rPr>
              <a:t> E(</a:t>
            </a:r>
            <a:r>
              <a:rPr lang="en-US" sz="1867" dirty="0">
                <a:solidFill>
                  <a:srgbClr val="000000"/>
                </a:solidFill>
                <a:latin typeface="Aptos Narrow" panose="020B0004020202020204" pitchFamily="34" charset="0"/>
              </a:rPr>
              <a:t>King)= </a:t>
            </a:r>
            <a:r>
              <a:rPr lang="en-US" sz="1867" dirty="0">
                <a:latin typeface="Times New Roman"/>
                <a:cs typeface="Times New Roman"/>
              </a:rPr>
              <a:t>[2, 10, 1]</a:t>
            </a:r>
            <a:endParaRPr lang="en-US" sz="1867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37D1B0-2074-42CF-3AE9-F0002B9679AD}"/>
              </a:ext>
            </a:extLst>
          </p:cNvPr>
          <p:cNvCxnSpPr/>
          <p:nvPr/>
        </p:nvCxnSpPr>
        <p:spPr>
          <a:xfrm flipV="1">
            <a:off x="8916856" y="2611052"/>
            <a:ext cx="0" cy="1000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AE8680E-2EB5-9C1F-D946-A4204A19233B}"/>
              </a:ext>
            </a:extLst>
          </p:cNvPr>
          <p:cNvSpPr txBox="1"/>
          <p:nvPr/>
        </p:nvSpPr>
        <p:spPr>
          <a:xfrm>
            <a:off x="8180497" y="2532312"/>
            <a:ext cx="1117600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67" dirty="0">
                <a:latin typeface="Times New Roman"/>
                <a:cs typeface="Times New Roman"/>
              </a:rPr>
              <a:t>Gender</a:t>
            </a:r>
            <a:endParaRPr lang="en-US" sz="1467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230C394-7F24-5A5B-0E87-E978D2317616}"/>
              </a:ext>
            </a:extLst>
          </p:cNvPr>
          <p:cNvCxnSpPr>
            <a:cxnSpLocks/>
          </p:cNvCxnSpPr>
          <p:nvPr/>
        </p:nvCxnSpPr>
        <p:spPr>
          <a:xfrm>
            <a:off x="8916856" y="3586047"/>
            <a:ext cx="0" cy="1201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5B15D2C-FB3E-890B-C093-210412B415DA}"/>
              </a:ext>
            </a:extLst>
          </p:cNvPr>
          <p:cNvSpPr txBox="1"/>
          <p:nvPr/>
        </p:nvSpPr>
        <p:spPr>
          <a:xfrm>
            <a:off x="6271485" y="3811218"/>
            <a:ext cx="3042804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latin typeface="Times New Roman"/>
                <a:cs typeface="Times New Roman"/>
              </a:rPr>
              <a:t> E(</a:t>
            </a:r>
            <a:r>
              <a:rPr lang="en-US" sz="1867" dirty="0">
                <a:solidFill>
                  <a:srgbClr val="000000"/>
                </a:solidFill>
                <a:latin typeface="Aptos Narrow" panose="020B0004020202020204" pitchFamily="34" charset="0"/>
              </a:rPr>
              <a:t>Monarch)= </a:t>
            </a:r>
            <a:r>
              <a:rPr lang="en-US" sz="1867" dirty="0">
                <a:latin typeface="Times New Roman"/>
                <a:cs typeface="Times New Roman"/>
              </a:rPr>
              <a:t>[0, 10, 1]</a:t>
            </a:r>
            <a:endParaRPr lang="en-US" sz="1867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D5C3C2-C844-49C7-DFAE-C3B8981A271D}"/>
              </a:ext>
            </a:extLst>
          </p:cNvPr>
          <p:cNvSpPr txBox="1"/>
          <p:nvPr/>
        </p:nvSpPr>
        <p:spPr>
          <a:xfrm>
            <a:off x="6271485" y="3270105"/>
            <a:ext cx="3042804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latin typeface="Times New Roman"/>
                <a:cs typeface="Times New Roman"/>
              </a:rPr>
              <a:t> E(</a:t>
            </a:r>
            <a:r>
              <a:rPr lang="en-US" sz="1867" dirty="0">
                <a:solidFill>
                  <a:srgbClr val="000000"/>
                </a:solidFill>
                <a:latin typeface="Aptos Narrow" panose="020B0004020202020204" pitchFamily="34" charset="0"/>
              </a:rPr>
              <a:t>Queen)= </a:t>
            </a:r>
            <a:r>
              <a:rPr lang="en-US" sz="1867" dirty="0">
                <a:latin typeface="Times New Roman"/>
                <a:cs typeface="Times New Roman"/>
              </a:rPr>
              <a:t>[1, 10, 1]</a:t>
            </a:r>
            <a:endParaRPr lang="en-US" sz="1867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1D5985-EC11-0ABB-C2DB-96081589D615}"/>
              </a:ext>
            </a:extLst>
          </p:cNvPr>
          <p:cNvSpPr txBox="1"/>
          <p:nvPr/>
        </p:nvSpPr>
        <p:spPr>
          <a:xfrm>
            <a:off x="6271485" y="4830957"/>
            <a:ext cx="3042804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latin typeface="Times New Roman"/>
                <a:cs typeface="Times New Roman"/>
              </a:rPr>
              <a:t> E(</a:t>
            </a:r>
            <a:r>
              <a:rPr lang="en-US" sz="1867" dirty="0">
                <a:solidFill>
                  <a:srgbClr val="000000"/>
                </a:solidFill>
                <a:latin typeface="Aptos Narrow" panose="020B0004020202020204" pitchFamily="34" charset="0"/>
              </a:rPr>
              <a:t>Female)= </a:t>
            </a:r>
            <a:r>
              <a:rPr lang="en-US" sz="1867" dirty="0">
                <a:latin typeface="Times New Roman"/>
                <a:cs typeface="Times New Roman"/>
              </a:rPr>
              <a:t>[1, 0, 0]</a:t>
            </a:r>
            <a:endParaRPr lang="en-US" sz="1867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E2E2BD9-4A1C-2F6D-34C2-BD4015FE06B6}"/>
              </a:ext>
            </a:extLst>
          </p:cNvPr>
          <p:cNvCxnSpPr>
            <a:cxnSpLocks/>
          </p:cNvCxnSpPr>
          <p:nvPr/>
        </p:nvCxnSpPr>
        <p:spPr>
          <a:xfrm>
            <a:off x="8943724" y="4684961"/>
            <a:ext cx="1824875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1517C34-905C-2CE3-11CE-0542B68DA867}"/>
              </a:ext>
            </a:extLst>
          </p:cNvPr>
          <p:cNvSpPr txBox="1"/>
          <p:nvPr/>
        </p:nvSpPr>
        <p:spPr>
          <a:xfrm>
            <a:off x="6238722" y="4331651"/>
            <a:ext cx="3042804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latin typeface="Times New Roman"/>
                <a:cs typeface="Times New Roman"/>
              </a:rPr>
              <a:t> E(</a:t>
            </a:r>
            <a:r>
              <a:rPr lang="en-US" sz="1867" dirty="0">
                <a:solidFill>
                  <a:srgbClr val="000000"/>
                </a:solidFill>
                <a:latin typeface="Aptos Narrow" panose="020B0004020202020204" pitchFamily="34" charset="0"/>
              </a:rPr>
              <a:t>Princess)= </a:t>
            </a:r>
            <a:r>
              <a:rPr lang="en-US" sz="1867" dirty="0">
                <a:latin typeface="Times New Roman"/>
                <a:cs typeface="Times New Roman"/>
              </a:rPr>
              <a:t>[1, 9, 1]</a:t>
            </a:r>
            <a:endParaRPr lang="en-US" sz="1867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D23834-8CA0-7D11-2577-47F9009BF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6878" y="5725545"/>
            <a:ext cx="11096943" cy="332399"/>
          </a:xfrm>
        </p:spPr>
        <p:txBody>
          <a:bodyPr/>
          <a:lstStyle/>
          <a:p>
            <a:r>
              <a:rPr lang="en-US" sz="2400" dirty="0">
                <a:cs typeface="Times New Roman"/>
              </a:rPr>
              <a:t> E(</a:t>
            </a:r>
            <a:r>
              <a:rPr lang="en-US" sz="2400" dirty="0">
                <a:solidFill>
                  <a:srgbClr val="000000"/>
                </a:solidFill>
              </a:rPr>
              <a:t>Monarch) + </a:t>
            </a:r>
            <a:r>
              <a:rPr lang="en-US" sz="2400" dirty="0">
                <a:cs typeface="Times New Roman"/>
              </a:rPr>
              <a:t>[0.7, 0, 0] + [0.3, 0, 0]</a:t>
            </a:r>
            <a:r>
              <a:rPr lang="en-US" sz="2400" dirty="0">
                <a:solidFill>
                  <a:srgbClr val="000000"/>
                </a:solidFill>
              </a:rPr>
              <a:t> = </a:t>
            </a:r>
            <a:r>
              <a:rPr lang="en-US" sz="2400" dirty="0">
                <a:cs typeface="Times New Roman"/>
              </a:rPr>
              <a:t>[0, 10, 1] + </a:t>
            </a:r>
            <a:r>
              <a:rPr lang="en-US" sz="2400" dirty="0">
                <a:solidFill>
                  <a:srgbClr val="FF0000"/>
                </a:solidFill>
                <a:cs typeface="Times New Roman"/>
              </a:rPr>
              <a:t>[1,0,0] </a:t>
            </a:r>
            <a:r>
              <a:rPr lang="en-US" sz="2400" dirty="0">
                <a:cs typeface="Times New Roman"/>
              </a:rPr>
              <a:t>= [1,10,1] = E(</a:t>
            </a:r>
            <a:r>
              <a:rPr lang="en-US" sz="2400" dirty="0">
                <a:cs typeface="+mn-cs"/>
              </a:rPr>
              <a:t>Queen)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18E63-B35A-D544-B53B-7EEAF8E51080}"/>
              </a:ext>
            </a:extLst>
          </p:cNvPr>
          <p:cNvSpPr txBox="1"/>
          <p:nvPr/>
        </p:nvSpPr>
        <p:spPr>
          <a:xfrm>
            <a:off x="586382" y="6270882"/>
            <a:ext cx="100763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Monarch</a:t>
            </a:r>
            <a:r>
              <a:rPr lang="en-US" sz="2400" dirty="0"/>
              <a:t> in this </a:t>
            </a:r>
            <a:r>
              <a:rPr lang="en-US" sz="2400" b="1" dirty="0"/>
              <a:t>context</a:t>
            </a:r>
            <a:r>
              <a:rPr lang="en-US" sz="2400" dirty="0"/>
              <a:t> is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equivalent to the concept of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Queen</a:t>
            </a:r>
          </a:p>
        </p:txBody>
      </p:sp>
    </p:spTree>
    <p:extLst>
      <p:ext uri="{BB962C8B-B14F-4D97-AF65-F5344CB8AC3E}">
        <p14:creationId xmlns:p14="http://schemas.microsoft.com/office/powerpoint/2010/main" val="16764667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ED61B-91E2-213F-8FB1-CB9438FA6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45" y="579999"/>
            <a:ext cx="9258707" cy="512961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10B42-5DF6-B629-F9B9-7E2EEDB48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975" y="1463524"/>
            <a:ext cx="11368751" cy="2586555"/>
          </a:xfrm>
        </p:spPr>
        <p:txBody>
          <a:bodyPr>
            <a:normAutofit/>
          </a:bodyPr>
          <a:lstStyle/>
          <a:p>
            <a:r>
              <a:rPr lang="en-US" sz="2600" dirty="0" err="1"/>
              <a:t>Wq</a:t>
            </a:r>
            <a:r>
              <a:rPr lang="en-US" sz="2600" dirty="0"/>
              <a:t>, </a:t>
            </a:r>
            <a:r>
              <a:rPr lang="en-US" sz="2600" dirty="0" err="1"/>
              <a:t>Wk</a:t>
            </a:r>
            <a:r>
              <a:rPr lang="en-US" sz="2600" dirty="0"/>
              <a:t>, Wv are weights (</a:t>
            </a:r>
            <a:r>
              <a:rPr lang="en-US" sz="2600" dirty="0">
                <a:solidFill>
                  <a:srgbClr val="C00000"/>
                </a:solidFill>
              </a:rPr>
              <a:t>learnable parameters</a:t>
            </a:r>
            <a:r>
              <a:rPr lang="en-US" sz="2600" dirty="0"/>
              <a:t>) which will be adjusted during training process using </a:t>
            </a:r>
            <a:r>
              <a:rPr lang="en-US" sz="2600" dirty="0">
                <a:solidFill>
                  <a:srgbClr val="C00000"/>
                </a:solidFill>
              </a:rPr>
              <a:t>back-propagation</a:t>
            </a:r>
          </a:p>
          <a:p>
            <a:r>
              <a:rPr lang="en-US" sz="2600" dirty="0"/>
              <a:t>Despite our intuitive example, Queries, Keyes ,and Values are </a:t>
            </a:r>
            <a:r>
              <a:rPr lang="en-US" sz="2600" dirty="0">
                <a:solidFill>
                  <a:srgbClr val="C00000"/>
                </a:solidFill>
              </a:rPr>
              <a:t>not interpretable </a:t>
            </a:r>
            <a:r>
              <a:rPr lang="en-US" sz="2600" dirty="0"/>
              <a:t>easily and contain complex concepts and meanings</a:t>
            </a:r>
          </a:p>
          <a:p>
            <a:r>
              <a:rPr lang="en-US" sz="2600" dirty="0"/>
              <a:t>Neural networks are </a:t>
            </a:r>
            <a:r>
              <a:rPr lang="en-US" sz="2600" dirty="0" err="1">
                <a:solidFill>
                  <a:srgbClr val="C00000"/>
                </a:solidFill>
              </a:rPr>
              <a:t>blackbox</a:t>
            </a:r>
            <a:r>
              <a:rPr lang="en-US" sz="2600" dirty="0"/>
              <a:t> models. We cannot easily interpret queries, keys and context inside self-attention layer</a:t>
            </a:r>
          </a:p>
          <a:p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7F5EC-DF3D-0668-C990-28E2C05A0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112" y="4431079"/>
            <a:ext cx="5006055" cy="2360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3C95F0-A49E-386B-CC32-CA907489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25" y="4497754"/>
            <a:ext cx="5048799" cy="21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92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7124-2B4B-5FC5-0DF8-A50FABD4A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pc="-7" dirty="0">
                <a:solidFill>
                  <a:schemeClr val="tx1"/>
                </a:solidFill>
                <a:latin typeface="+mj-lt"/>
                <a:cs typeface="+mj-cs"/>
              </a:rPr>
              <a:t>Self-Attention in Inference -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B3CD4-4458-F675-1118-D753E6029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584905"/>
            <a:ext cx="11106150" cy="3688189"/>
          </a:xfrm>
        </p:spPr>
        <p:txBody>
          <a:bodyPr/>
          <a:lstStyle/>
          <a:p>
            <a:r>
              <a:rPr lang="en-US" sz="2000" dirty="0"/>
              <a:t>The input is typically a sequence of </a:t>
            </a:r>
            <a:r>
              <a:rPr lang="en-US" sz="2000" dirty="0">
                <a:solidFill>
                  <a:srgbClr val="C00000"/>
                </a:solidFill>
              </a:rPr>
              <a:t>initial word embeddings </a:t>
            </a:r>
            <a:r>
              <a:rPr lang="en-US" sz="2000" dirty="0"/>
              <a:t>(using </a:t>
            </a:r>
            <a:r>
              <a:rPr lang="en-US" sz="2000" dirty="0">
                <a:solidFill>
                  <a:srgbClr val="C00000"/>
                </a:solidFill>
              </a:rPr>
              <a:t>general embeddings</a:t>
            </a:r>
            <a:r>
              <a:rPr lang="en-US" sz="2000" dirty="0"/>
              <a:t>), where each token in the sequence is represented as a vector.</a:t>
            </a:r>
          </a:p>
          <a:p>
            <a:r>
              <a:rPr lang="en-US" sz="2000" dirty="0"/>
              <a:t>For each input embedding, three different vectors are extracted: </a:t>
            </a:r>
            <a:r>
              <a:rPr lang="en-US" sz="2000" b="1" dirty="0"/>
              <a:t>Query (Q)</a:t>
            </a:r>
            <a:r>
              <a:rPr lang="en-US" sz="2000" dirty="0"/>
              <a:t>, </a:t>
            </a:r>
            <a:r>
              <a:rPr lang="en-US" sz="2000" b="1" dirty="0"/>
              <a:t>Key (K)</a:t>
            </a:r>
            <a:r>
              <a:rPr lang="en-US" sz="2000" dirty="0"/>
              <a:t>, and </a:t>
            </a:r>
            <a:r>
              <a:rPr lang="en-US" sz="2000" b="1" dirty="0"/>
              <a:t>Value (V)</a:t>
            </a:r>
            <a:r>
              <a:rPr lang="en-US" sz="2000" dirty="0"/>
              <a:t>. These vectors are computed by three learned </a:t>
            </a:r>
            <a:r>
              <a:rPr lang="en-US" sz="2000" dirty="0">
                <a:solidFill>
                  <a:srgbClr val="C00000"/>
                </a:solidFill>
              </a:rPr>
              <a:t>weight matrices </a:t>
            </a:r>
            <a:r>
              <a:rPr lang="en-US" sz="2000" dirty="0"/>
              <a:t>(</a:t>
            </a:r>
            <a:r>
              <a:rPr lang="en-US" sz="2000" dirty="0" err="1"/>
              <a:t>Wq</a:t>
            </a:r>
            <a:r>
              <a:rPr lang="en-US" sz="2000" dirty="0"/>
              <a:t>, </a:t>
            </a:r>
            <a:r>
              <a:rPr lang="en-US" sz="2000" dirty="0" err="1"/>
              <a:t>Wk</a:t>
            </a:r>
            <a:r>
              <a:rPr lang="en-US" sz="2000" dirty="0"/>
              <a:t>, Wv).</a:t>
            </a:r>
          </a:p>
          <a:p>
            <a:r>
              <a:rPr lang="en-US" sz="2000" dirty="0"/>
              <a:t>The alignment(</a:t>
            </a:r>
            <a:r>
              <a:rPr lang="en-US" sz="2000" dirty="0">
                <a:solidFill>
                  <a:srgbClr val="C00000"/>
                </a:solidFill>
              </a:rPr>
              <a:t>relevance</a:t>
            </a:r>
            <a:r>
              <a:rPr lang="en-US" sz="2000" dirty="0"/>
              <a:t>) between the </a:t>
            </a:r>
            <a:r>
              <a:rPr lang="en-US" sz="2000" dirty="0">
                <a:solidFill>
                  <a:srgbClr val="C00000"/>
                </a:solidFill>
              </a:rPr>
              <a:t>Query</a:t>
            </a:r>
            <a:r>
              <a:rPr lang="en-US" sz="2000" dirty="0"/>
              <a:t> vector of a token and the </a:t>
            </a:r>
            <a:r>
              <a:rPr lang="en-US" sz="2000" dirty="0">
                <a:solidFill>
                  <a:srgbClr val="C00000"/>
                </a:solidFill>
              </a:rPr>
              <a:t>Key</a:t>
            </a:r>
            <a:r>
              <a:rPr lang="en-US" sz="2000" dirty="0"/>
              <a:t> vectors of other tokens in the sequence is computed using a </a:t>
            </a:r>
            <a:r>
              <a:rPr lang="en-US" sz="2000" dirty="0">
                <a:solidFill>
                  <a:srgbClr val="C00000"/>
                </a:solidFill>
              </a:rPr>
              <a:t>dot product </a:t>
            </a:r>
            <a:r>
              <a:rPr lang="en-US" sz="2000" dirty="0"/>
              <a:t>for each pair.</a:t>
            </a:r>
          </a:p>
          <a:p>
            <a:r>
              <a:rPr lang="en-US" sz="2000" dirty="0"/>
              <a:t>The similarity scores are </a:t>
            </a:r>
            <a:r>
              <a:rPr lang="en-US" sz="2000" dirty="0">
                <a:solidFill>
                  <a:srgbClr val="C00000"/>
                </a:solidFill>
              </a:rPr>
              <a:t>normalized</a:t>
            </a:r>
            <a:r>
              <a:rPr lang="en-US" sz="2000" dirty="0"/>
              <a:t>, which converts them into a set of attention weights that sum to 1.</a:t>
            </a:r>
          </a:p>
          <a:p>
            <a:r>
              <a:rPr lang="en-US" sz="2000" dirty="0"/>
              <a:t>The output for each token is computed as a </a:t>
            </a:r>
            <a:r>
              <a:rPr lang="en-US" sz="2000" dirty="0">
                <a:solidFill>
                  <a:srgbClr val="C00000"/>
                </a:solidFill>
              </a:rPr>
              <a:t>weighted sum </a:t>
            </a:r>
            <a:r>
              <a:rPr lang="en-US" sz="2000" dirty="0"/>
              <a:t>of the </a:t>
            </a:r>
            <a:r>
              <a:rPr lang="en-US" sz="2000" dirty="0">
                <a:solidFill>
                  <a:srgbClr val="C00000"/>
                </a:solidFill>
              </a:rPr>
              <a:t>Value</a:t>
            </a:r>
            <a:r>
              <a:rPr lang="en-US" sz="2000" dirty="0"/>
              <a:t> vectors, where the weights are the attention weights obtained from the previous step.</a:t>
            </a:r>
          </a:p>
          <a:p>
            <a:r>
              <a:rPr lang="en-US" sz="2000" dirty="0"/>
              <a:t>The result is a </a:t>
            </a:r>
            <a:r>
              <a:rPr lang="en-US" sz="2000" dirty="0">
                <a:solidFill>
                  <a:srgbClr val="C00000"/>
                </a:solidFill>
              </a:rPr>
              <a:t>new set of embeddings </a:t>
            </a:r>
            <a:r>
              <a:rPr lang="en-US" sz="2000" dirty="0"/>
              <a:t>where each embeddings include a weighted </a:t>
            </a:r>
            <a:r>
              <a:rPr lang="en-US" sz="2000" dirty="0">
                <a:solidFill>
                  <a:srgbClr val="C00000"/>
                </a:solidFill>
              </a:rPr>
              <a:t>combination</a:t>
            </a:r>
            <a:r>
              <a:rPr lang="en-US" sz="2000" dirty="0"/>
              <a:t> of all the input embeddings to capture the </a:t>
            </a:r>
            <a:r>
              <a:rPr lang="en-US" sz="2000" dirty="0">
                <a:solidFill>
                  <a:srgbClr val="C00000"/>
                </a:solidFill>
              </a:rPr>
              <a:t>context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1410052F-4D93-4747-B05F-FCD39235368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949" y="5348870"/>
            <a:ext cx="3567241" cy="6444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D8AFF5-7ABB-44DC-F968-F61E0D375C36}"/>
              </a:ext>
            </a:extLst>
          </p:cNvPr>
          <p:cNvSpPr txBox="1"/>
          <p:nvPr/>
        </p:nvSpPr>
        <p:spPr>
          <a:xfrm>
            <a:off x="1284353" y="6123542"/>
            <a:ext cx="6915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cs typeface="Times New Roman"/>
              </a:rPr>
              <a:t>E(</a:t>
            </a:r>
            <a:r>
              <a:rPr lang="en-US" sz="1800" dirty="0">
                <a:solidFill>
                  <a:srgbClr val="000000"/>
                </a:solidFill>
              </a:rPr>
              <a:t>Monarch) </a:t>
            </a:r>
            <a:r>
              <a:rPr lang="en-US" sz="1800" dirty="0">
                <a:latin typeface="Calibri"/>
                <a:cs typeface="Calibri"/>
                <a:sym typeface="Wingdings" panose="05000000000000000000" pitchFamily="2" charset="2"/>
              </a:rPr>
              <a:t>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>
                <a:cs typeface="Times New Roman"/>
              </a:rPr>
              <a:t> E(</a:t>
            </a:r>
            <a:r>
              <a:rPr lang="en-US" sz="1800" dirty="0">
                <a:solidFill>
                  <a:srgbClr val="000000"/>
                </a:solidFill>
              </a:rPr>
              <a:t>Monarch) + </a:t>
            </a:r>
            <a:r>
              <a:rPr lang="en-US" sz="1800" dirty="0">
                <a:cs typeface="Times New Roman"/>
              </a:rPr>
              <a:t>0.3 * V (Princess) + 0.7 * V (Female)</a:t>
            </a:r>
            <a:endParaRPr lang="en-US" dirty="0"/>
          </a:p>
        </p:txBody>
      </p:sp>
      <p:pic>
        <p:nvPicPr>
          <p:cNvPr id="2050" name="Picture 2" descr="poloclub.github.io/trans...">
            <a:extLst>
              <a:ext uri="{FF2B5EF4-FFF2-40B4-BE49-F238E27FC236}">
                <a16:creationId xmlns:a16="http://schemas.microsoft.com/office/drawing/2014/main" id="{0D296BA7-F4EC-D2F7-80BB-FCF9CA359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550" y="5048251"/>
            <a:ext cx="3140250" cy="180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839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A4D7-DD3B-D915-6C54-466F55451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55304"/>
            <a:ext cx="9258707" cy="512961"/>
          </a:xfrm>
        </p:spPr>
        <p:txBody>
          <a:bodyPr>
            <a:normAutofit fontScale="90000"/>
          </a:bodyPr>
          <a:lstStyle/>
          <a:p>
            <a:r>
              <a:rPr lang="en-US" dirty="0"/>
              <a:t>Role of Self-Attention in Semantic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37666-E50A-13E8-6731-1AF6F3213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75" y="1411085"/>
            <a:ext cx="8208582" cy="5208790"/>
          </a:xfrm>
        </p:spPr>
        <p:txBody>
          <a:bodyPr>
            <a:normAutofit/>
          </a:bodyPr>
          <a:lstStyle/>
          <a:p>
            <a:r>
              <a:rPr lang="en-US" sz="2400" b="1" dirty="0"/>
              <a:t>Lexical Ambiguity: </a:t>
            </a:r>
            <a:r>
              <a:rPr lang="en-US" sz="2400" dirty="0"/>
              <a:t>Self-attention plays a crucial role in </a:t>
            </a:r>
            <a:r>
              <a:rPr lang="en-US" sz="2400" dirty="0">
                <a:solidFill>
                  <a:srgbClr val="C00000"/>
                </a:solidFill>
              </a:rPr>
              <a:t>disambiguating</a:t>
            </a:r>
            <a:r>
              <a:rPr lang="en-US" sz="2400" dirty="0"/>
              <a:t> word meanings in different contexts since it </a:t>
            </a:r>
            <a:r>
              <a:rPr lang="en-US" sz="2400" dirty="0">
                <a:solidFill>
                  <a:srgbClr val="C00000"/>
                </a:solidFill>
              </a:rPr>
              <a:t>adds contextual embedding</a:t>
            </a:r>
            <a:r>
              <a:rPr lang="en-US" sz="2400" dirty="0"/>
              <a:t> to </a:t>
            </a:r>
            <a:r>
              <a:rPr lang="en-US" sz="2400" dirty="0">
                <a:solidFill>
                  <a:srgbClr val="C00000"/>
                </a:solidFill>
              </a:rPr>
              <a:t>general</a:t>
            </a:r>
            <a:r>
              <a:rPr lang="en-US" sz="2400" dirty="0"/>
              <a:t> embeddings 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Referential Ambiguity</a:t>
            </a:r>
            <a:r>
              <a:rPr lang="en-US" sz="2400" dirty="0"/>
              <a:t>: A word could refer to </a:t>
            </a:r>
            <a:r>
              <a:rPr lang="en-US" sz="2400" dirty="0">
                <a:solidFill>
                  <a:srgbClr val="C00000"/>
                </a:solidFill>
              </a:rPr>
              <a:t>multiple entities </a:t>
            </a:r>
            <a:r>
              <a:rPr lang="en-US" sz="2400" dirty="0"/>
              <a:t>but in self-attention the </a:t>
            </a:r>
            <a:r>
              <a:rPr lang="en-US" sz="2400" dirty="0">
                <a:solidFill>
                  <a:srgbClr val="C00000"/>
                </a:solidFill>
              </a:rPr>
              <a:t>contextual</a:t>
            </a:r>
            <a:r>
              <a:rPr lang="en-US" sz="2400" dirty="0"/>
              <a:t> information of the </a:t>
            </a:r>
            <a:r>
              <a:rPr lang="en-US" sz="2400" dirty="0">
                <a:solidFill>
                  <a:srgbClr val="C00000"/>
                </a:solidFill>
              </a:rPr>
              <a:t>most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relevant words </a:t>
            </a:r>
            <a:r>
              <a:rPr lang="en-US" sz="2400" dirty="0"/>
              <a:t>will be added to the token.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F8EA3-C045-3876-9A19-23BA54A09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132" y="1142515"/>
            <a:ext cx="3279209" cy="278235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724860-0B81-AA41-D619-1CE9A615A4C3}"/>
              </a:ext>
            </a:extLst>
          </p:cNvPr>
          <p:cNvCxnSpPr>
            <a:cxnSpLocks/>
          </p:cNvCxnSpPr>
          <p:nvPr/>
        </p:nvCxnSpPr>
        <p:spPr>
          <a:xfrm flipV="1">
            <a:off x="9782377" y="1992819"/>
            <a:ext cx="723900" cy="56197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11">
            <a:extLst>
              <a:ext uri="{FF2B5EF4-FFF2-40B4-BE49-F238E27FC236}">
                <a16:creationId xmlns:a16="http://schemas.microsoft.com/office/drawing/2014/main" id="{806275B6-9C1A-EF92-7A6F-0F7B24ADFE40}"/>
              </a:ext>
            </a:extLst>
          </p:cNvPr>
          <p:cNvSpPr txBox="1"/>
          <p:nvPr/>
        </p:nvSpPr>
        <p:spPr>
          <a:xfrm>
            <a:off x="2202080" y="4164944"/>
            <a:ext cx="27364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cs typeface="Courier New"/>
              </a:rPr>
              <a:t>open</a:t>
            </a:r>
            <a:r>
              <a:rPr sz="1867" spc="-47" dirty="0">
                <a:cs typeface="Courier New"/>
              </a:rPr>
              <a:t> </a:t>
            </a:r>
            <a:r>
              <a:rPr sz="1867" dirty="0">
                <a:cs typeface="Courier New"/>
              </a:rPr>
              <a:t>a</a:t>
            </a:r>
            <a:r>
              <a:rPr sz="1867" spc="-47" dirty="0">
                <a:cs typeface="Courier New"/>
              </a:rPr>
              <a:t> </a:t>
            </a:r>
            <a:r>
              <a:rPr sz="1867" spc="-7" dirty="0">
                <a:solidFill>
                  <a:srgbClr val="C00000"/>
                </a:solidFill>
                <a:cs typeface="Courier New"/>
              </a:rPr>
              <a:t>bank</a:t>
            </a:r>
            <a:r>
              <a:rPr sz="1867" spc="-40" dirty="0">
                <a:cs typeface="Courier New"/>
              </a:rPr>
              <a:t> </a:t>
            </a:r>
            <a:r>
              <a:rPr sz="1867" spc="-7" dirty="0">
                <a:solidFill>
                  <a:srgbClr val="0070C0"/>
                </a:solidFill>
                <a:cs typeface="Courier New"/>
              </a:rPr>
              <a:t>account</a:t>
            </a:r>
            <a:endParaRPr sz="1867" dirty="0">
              <a:solidFill>
                <a:srgbClr val="0070C0"/>
              </a:solidFill>
              <a:cs typeface="Courier New"/>
            </a:endParaRPr>
          </a:p>
        </p:txBody>
      </p:sp>
      <p:grpSp>
        <p:nvGrpSpPr>
          <p:cNvPr id="9" name="object 12">
            <a:extLst>
              <a:ext uri="{FF2B5EF4-FFF2-40B4-BE49-F238E27FC236}">
                <a16:creationId xmlns:a16="http://schemas.microsoft.com/office/drawing/2014/main" id="{12A23679-A4E2-1A85-886F-382D3802B2E7}"/>
              </a:ext>
            </a:extLst>
          </p:cNvPr>
          <p:cNvGrpSpPr/>
          <p:nvPr/>
        </p:nvGrpSpPr>
        <p:grpSpPr>
          <a:xfrm>
            <a:off x="3159091" y="3951676"/>
            <a:ext cx="55033" cy="277705"/>
            <a:chOff x="2473029" y="3966712"/>
            <a:chExt cx="41275" cy="208279"/>
          </a:xfrm>
        </p:grpSpPr>
        <p:sp>
          <p:nvSpPr>
            <p:cNvPr id="10" name="object 13">
              <a:extLst>
                <a:ext uri="{FF2B5EF4-FFF2-40B4-BE49-F238E27FC236}">
                  <a16:creationId xmlns:a16="http://schemas.microsoft.com/office/drawing/2014/main" id="{F358B839-9F72-2278-2E79-0B85CB436CE6}"/>
                </a:ext>
              </a:extLst>
            </p:cNvPr>
            <p:cNvSpPr/>
            <p:nvPr/>
          </p:nvSpPr>
          <p:spPr>
            <a:xfrm>
              <a:off x="2493524" y="4014700"/>
              <a:ext cx="0" cy="155575"/>
            </a:xfrm>
            <a:custGeom>
              <a:avLst/>
              <a:gdLst/>
              <a:ahLst/>
              <a:cxnLst/>
              <a:rect l="l" t="t" r="r" b="b"/>
              <a:pathLst>
                <a:path h="155575">
                  <a:moveTo>
                    <a:pt x="0" y="1552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4">
              <a:extLst>
                <a:ext uri="{FF2B5EF4-FFF2-40B4-BE49-F238E27FC236}">
                  <a16:creationId xmlns:a16="http://schemas.microsoft.com/office/drawing/2014/main" id="{BA868AF4-64CE-E583-675B-908A34D51D5E}"/>
                </a:ext>
              </a:extLst>
            </p:cNvPr>
            <p:cNvSpPr/>
            <p:nvPr/>
          </p:nvSpPr>
          <p:spPr>
            <a:xfrm>
              <a:off x="2477792" y="39714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5">
              <a:extLst>
                <a:ext uri="{FF2B5EF4-FFF2-40B4-BE49-F238E27FC236}">
                  <a16:creationId xmlns:a16="http://schemas.microsoft.com/office/drawing/2014/main" id="{BCD8A0D4-117E-4E82-0D94-F5D12BDACE3D}"/>
                </a:ext>
              </a:extLst>
            </p:cNvPr>
            <p:cNvSpPr/>
            <p:nvPr/>
          </p:nvSpPr>
          <p:spPr>
            <a:xfrm>
              <a:off x="2477792" y="39714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6">
            <a:extLst>
              <a:ext uri="{FF2B5EF4-FFF2-40B4-BE49-F238E27FC236}">
                <a16:creationId xmlns:a16="http://schemas.microsoft.com/office/drawing/2014/main" id="{06638647-8BDE-4086-71D4-38BDF9143B1B}"/>
              </a:ext>
            </a:extLst>
          </p:cNvPr>
          <p:cNvSpPr txBox="1"/>
          <p:nvPr/>
        </p:nvSpPr>
        <p:spPr>
          <a:xfrm>
            <a:off x="2014450" y="3577499"/>
            <a:ext cx="235034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7" dirty="0">
                <a:solidFill>
                  <a:srgbClr val="C00000"/>
                </a:solidFill>
                <a:cs typeface="Courier New" panose="02070309020205020404" pitchFamily="49" charset="0"/>
              </a:rPr>
              <a:t>[0.9,</a:t>
            </a:r>
            <a:r>
              <a:rPr sz="1600" spc="-47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sz="1600" spc="-7" dirty="0">
                <a:solidFill>
                  <a:srgbClr val="C00000"/>
                </a:solidFill>
                <a:cs typeface="Courier New" panose="02070309020205020404" pitchFamily="49" charset="0"/>
              </a:rPr>
              <a:t>-0.2,</a:t>
            </a:r>
            <a:r>
              <a:rPr sz="1600" spc="-40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sz="1600" spc="-7" dirty="0">
                <a:solidFill>
                  <a:srgbClr val="C00000"/>
                </a:solidFill>
                <a:cs typeface="Courier New" panose="02070309020205020404" pitchFamily="49" charset="0"/>
              </a:rPr>
              <a:t>1.6,</a:t>
            </a:r>
            <a:r>
              <a:rPr sz="1600" spc="-40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sz="1600" spc="-7" dirty="0">
                <a:solidFill>
                  <a:srgbClr val="C00000"/>
                </a:solidFill>
                <a:cs typeface="Courier New" panose="02070309020205020404" pitchFamily="49" charset="0"/>
              </a:rPr>
              <a:t>…]</a:t>
            </a:r>
            <a:endParaRPr sz="1600" dirty="0">
              <a:solidFill>
                <a:srgbClr val="C00000"/>
              </a:solidFill>
              <a:cs typeface="Courier New" panose="02070309020205020404" pitchFamily="49" charset="0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2B665D25-BCA4-464D-08AE-48CA8ABA75B0}"/>
              </a:ext>
            </a:extLst>
          </p:cNvPr>
          <p:cNvSpPr txBox="1"/>
          <p:nvPr/>
        </p:nvSpPr>
        <p:spPr>
          <a:xfrm>
            <a:off x="5794876" y="4164944"/>
            <a:ext cx="24519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cs typeface="Courier New" panose="02070309020205020404" pitchFamily="49" charset="0"/>
              </a:rPr>
              <a:t>on</a:t>
            </a:r>
            <a:r>
              <a:rPr sz="1867" spc="-47" dirty="0">
                <a:cs typeface="Courier New" panose="02070309020205020404" pitchFamily="49" charset="0"/>
              </a:rPr>
              <a:t> </a:t>
            </a:r>
            <a:r>
              <a:rPr sz="1867" spc="-7" dirty="0">
                <a:cs typeface="Courier New" panose="02070309020205020404" pitchFamily="49" charset="0"/>
              </a:rPr>
              <a:t>the</a:t>
            </a:r>
            <a:r>
              <a:rPr sz="1867" spc="-40" dirty="0">
                <a:cs typeface="Courier New" panose="02070309020205020404" pitchFamily="49" charset="0"/>
              </a:rPr>
              <a:t> </a:t>
            </a:r>
            <a:r>
              <a:rPr sz="1867" spc="-7" dirty="0">
                <a:solidFill>
                  <a:srgbClr val="0070C0"/>
                </a:solidFill>
                <a:cs typeface="Courier New" panose="02070309020205020404" pitchFamily="49" charset="0"/>
              </a:rPr>
              <a:t>river</a:t>
            </a:r>
            <a:r>
              <a:rPr sz="1867" spc="-40" dirty="0">
                <a:cs typeface="Courier New" panose="02070309020205020404" pitchFamily="49" charset="0"/>
              </a:rPr>
              <a:t> </a:t>
            </a:r>
            <a:r>
              <a:rPr sz="1867" spc="-7" dirty="0">
                <a:solidFill>
                  <a:srgbClr val="C00000"/>
                </a:solidFill>
                <a:cs typeface="Courier New" panose="02070309020205020404" pitchFamily="49" charset="0"/>
              </a:rPr>
              <a:t>bank</a:t>
            </a:r>
            <a:endParaRPr sz="1867" dirty="0">
              <a:solidFill>
                <a:srgbClr val="C00000"/>
              </a:solidFill>
              <a:cs typeface="Courier New" panose="02070309020205020404" pitchFamily="49" charset="0"/>
            </a:endParaRPr>
          </a:p>
        </p:txBody>
      </p:sp>
      <p:grpSp>
        <p:nvGrpSpPr>
          <p:cNvPr id="15" name="object 18">
            <a:extLst>
              <a:ext uri="{FF2B5EF4-FFF2-40B4-BE49-F238E27FC236}">
                <a16:creationId xmlns:a16="http://schemas.microsoft.com/office/drawing/2014/main" id="{958E1F0B-2F5D-4923-FE6F-BF7449D3F2A3}"/>
              </a:ext>
            </a:extLst>
          </p:cNvPr>
          <p:cNvGrpSpPr/>
          <p:nvPr/>
        </p:nvGrpSpPr>
        <p:grpSpPr>
          <a:xfrm>
            <a:off x="7136585" y="3893527"/>
            <a:ext cx="55033" cy="271780"/>
            <a:chOff x="6281804" y="3966712"/>
            <a:chExt cx="41275" cy="203835"/>
          </a:xfrm>
        </p:grpSpPr>
        <p:sp>
          <p:nvSpPr>
            <p:cNvPr id="16" name="object 19">
              <a:extLst>
                <a:ext uri="{FF2B5EF4-FFF2-40B4-BE49-F238E27FC236}">
                  <a16:creationId xmlns:a16="http://schemas.microsoft.com/office/drawing/2014/main" id="{7C4C864D-7395-A257-D56C-61B3BA0D768A}"/>
                </a:ext>
              </a:extLst>
            </p:cNvPr>
            <p:cNvSpPr/>
            <p:nvPr/>
          </p:nvSpPr>
          <p:spPr>
            <a:xfrm>
              <a:off x="6302299" y="4014700"/>
              <a:ext cx="0" cy="155575"/>
            </a:xfrm>
            <a:custGeom>
              <a:avLst/>
              <a:gdLst/>
              <a:ahLst/>
              <a:cxnLst/>
              <a:rect l="l" t="t" r="r" b="b"/>
              <a:pathLst>
                <a:path h="155575">
                  <a:moveTo>
                    <a:pt x="0" y="1552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20">
              <a:extLst>
                <a:ext uri="{FF2B5EF4-FFF2-40B4-BE49-F238E27FC236}">
                  <a16:creationId xmlns:a16="http://schemas.microsoft.com/office/drawing/2014/main" id="{A0959DAE-BE5F-F68D-C765-88931A51B135}"/>
                </a:ext>
              </a:extLst>
            </p:cNvPr>
            <p:cNvSpPr/>
            <p:nvPr/>
          </p:nvSpPr>
          <p:spPr>
            <a:xfrm>
              <a:off x="6286567" y="39714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21">
              <a:extLst>
                <a:ext uri="{FF2B5EF4-FFF2-40B4-BE49-F238E27FC236}">
                  <a16:creationId xmlns:a16="http://schemas.microsoft.com/office/drawing/2014/main" id="{18A579B8-D98F-B887-560C-0A10D1F92410}"/>
                </a:ext>
              </a:extLst>
            </p:cNvPr>
            <p:cNvSpPr/>
            <p:nvPr/>
          </p:nvSpPr>
          <p:spPr>
            <a:xfrm>
              <a:off x="6286567" y="39714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" name="object 22">
            <a:extLst>
              <a:ext uri="{FF2B5EF4-FFF2-40B4-BE49-F238E27FC236}">
                <a16:creationId xmlns:a16="http://schemas.microsoft.com/office/drawing/2014/main" id="{7E02DC53-D3D1-0B67-9B4B-EED6089FA82C}"/>
              </a:ext>
            </a:extLst>
          </p:cNvPr>
          <p:cNvSpPr txBox="1"/>
          <p:nvPr/>
        </p:nvSpPr>
        <p:spPr>
          <a:xfrm>
            <a:off x="5991945" y="3519350"/>
            <a:ext cx="247226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7" dirty="0">
                <a:solidFill>
                  <a:srgbClr val="C00000"/>
                </a:solidFill>
                <a:cs typeface="Courier New" panose="02070309020205020404" pitchFamily="49" charset="0"/>
              </a:rPr>
              <a:t>[-1.9,</a:t>
            </a:r>
            <a:r>
              <a:rPr sz="1600" spc="-47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sz="1600" spc="-7" dirty="0">
                <a:solidFill>
                  <a:srgbClr val="C00000"/>
                </a:solidFill>
                <a:cs typeface="Courier New" panose="02070309020205020404" pitchFamily="49" charset="0"/>
              </a:rPr>
              <a:t>-0.4,</a:t>
            </a:r>
            <a:r>
              <a:rPr sz="1600" spc="-40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sz="1600" spc="-7" dirty="0">
                <a:solidFill>
                  <a:srgbClr val="C00000"/>
                </a:solidFill>
                <a:cs typeface="Courier New" panose="02070309020205020404" pitchFamily="49" charset="0"/>
              </a:rPr>
              <a:t>0.1,</a:t>
            </a:r>
            <a:r>
              <a:rPr sz="1600" spc="-40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sz="1600" spc="-7" dirty="0">
                <a:solidFill>
                  <a:srgbClr val="C00000"/>
                </a:solidFill>
                <a:cs typeface="Courier New" panose="02070309020205020404" pitchFamily="49" charset="0"/>
              </a:rPr>
              <a:t>…]</a:t>
            </a:r>
            <a:endParaRPr sz="1600" dirty="0">
              <a:solidFill>
                <a:srgbClr val="C00000"/>
              </a:solidFill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9E2C2C-9BD3-14A6-0DFC-F8BFBD7F8B54}"/>
              </a:ext>
            </a:extLst>
          </p:cNvPr>
          <p:cNvSpPr txBox="1"/>
          <p:nvPr/>
        </p:nvSpPr>
        <p:spPr>
          <a:xfrm>
            <a:off x="1885745" y="2782669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5543" algn="ctr"/>
            <a:r>
              <a:rPr lang="en-US" sz="1800" spc="-7" dirty="0">
                <a:solidFill>
                  <a:srgbClr val="C00000"/>
                </a:solidFill>
                <a:cs typeface="Courier New"/>
              </a:rPr>
              <a:t>bank</a:t>
            </a:r>
          </a:p>
          <a:p>
            <a:pPr marL="405543" algn="ctr"/>
            <a:r>
              <a:rPr lang="en-US" sz="1800" spc="-7" dirty="0">
                <a:solidFill>
                  <a:srgbClr val="C00000"/>
                </a:solidFill>
                <a:cs typeface="Courier New"/>
              </a:rPr>
              <a:t>[0.3,</a:t>
            </a:r>
            <a:r>
              <a:rPr lang="en-US" sz="1800" spc="-40" dirty="0">
                <a:solidFill>
                  <a:srgbClr val="C00000"/>
                </a:solidFill>
                <a:cs typeface="Courier New"/>
              </a:rPr>
              <a:t> </a:t>
            </a:r>
            <a:r>
              <a:rPr lang="en-US" sz="1800" spc="-7" dirty="0">
                <a:solidFill>
                  <a:srgbClr val="C00000"/>
                </a:solidFill>
                <a:cs typeface="Courier New"/>
              </a:rPr>
              <a:t>0.2,</a:t>
            </a:r>
            <a:r>
              <a:rPr lang="en-US" sz="1800" spc="-40" dirty="0">
                <a:solidFill>
                  <a:srgbClr val="C00000"/>
                </a:solidFill>
                <a:cs typeface="Courier New"/>
              </a:rPr>
              <a:t> </a:t>
            </a:r>
            <a:r>
              <a:rPr lang="en-US" sz="1800" spc="-7" dirty="0">
                <a:solidFill>
                  <a:srgbClr val="C00000"/>
                </a:solidFill>
                <a:cs typeface="Courier New"/>
              </a:rPr>
              <a:t>-0.8,</a:t>
            </a:r>
            <a:r>
              <a:rPr lang="en-US" sz="1800" spc="-40" dirty="0">
                <a:solidFill>
                  <a:srgbClr val="C00000"/>
                </a:solidFill>
                <a:cs typeface="Courier New"/>
              </a:rPr>
              <a:t> </a:t>
            </a:r>
            <a:r>
              <a:rPr lang="en-US" sz="1800" spc="-7" dirty="0">
                <a:solidFill>
                  <a:srgbClr val="C00000"/>
                </a:solidFill>
                <a:cs typeface="Courier New"/>
              </a:rPr>
              <a:t>…]</a:t>
            </a:r>
            <a:endParaRPr lang="en-US" sz="1800" dirty="0">
              <a:solidFill>
                <a:srgbClr val="C00000"/>
              </a:solidFill>
              <a:cs typeface="Courier New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0218C2-6706-8D70-94E1-12A7373D3D08}"/>
              </a:ext>
            </a:extLst>
          </p:cNvPr>
          <p:cNvCxnSpPr/>
          <p:nvPr/>
        </p:nvCxnSpPr>
        <p:spPr>
          <a:xfrm>
            <a:off x="5076693" y="3429000"/>
            <a:ext cx="821118" cy="222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EBD481-C228-874B-4B04-E89A980B99F0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3542621" y="3429000"/>
            <a:ext cx="1395886" cy="310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4">
            <a:extLst>
              <a:ext uri="{FF2B5EF4-FFF2-40B4-BE49-F238E27FC236}">
                <a16:creationId xmlns:a16="http://schemas.microsoft.com/office/drawing/2014/main" id="{6CD1B83E-485C-BE11-D9D7-78480D6D268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88999" y="4223093"/>
            <a:ext cx="3186733" cy="25004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727691D-6D21-2408-0DBD-AA3B2BCEF0E1}"/>
              </a:ext>
            </a:extLst>
          </p:cNvPr>
          <p:cNvSpPr txBox="1"/>
          <p:nvPr/>
        </p:nvSpPr>
        <p:spPr>
          <a:xfrm>
            <a:off x="3867150" y="6250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 The </a:t>
            </a:r>
            <a:r>
              <a:rPr lang="en-US" sz="1800" dirty="0">
                <a:solidFill>
                  <a:srgbClr val="C00000"/>
                </a:solidFill>
              </a:rPr>
              <a:t>animal</a:t>
            </a:r>
            <a:r>
              <a:rPr lang="en-US" sz="1800" dirty="0"/>
              <a:t> didn’t cross, because </a:t>
            </a:r>
            <a:r>
              <a:rPr lang="en-US" sz="1800" dirty="0">
                <a:solidFill>
                  <a:srgbClr val="C00000"/>
                </a:solidFill>
              </a:rPr>
              <a:t>it</a:t>
            </a:r>
            <a:r>
              <a:rPr lang="en-US" sz="1800" dirty="0"/>
              <a:t> was too tired</a:t>
            </a:r>
          </a:p>
        </p:txBody>
      </p:sp>
    </p:spTree>
    <p:extLst>
      <p:ext uri="{BB962C8B-B14F-4D97-AF65-F5344CB8AC3E}">
        <p14:creationId xmlns:p14="http://schemas.microsoft.com/office/powerpoint/2010/main" val="2935653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D76866-7596-8E1F-06E9-AE737D072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219" y="881095"/>
            <a:ext cx="3112290" cy="2726617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507" y="0"/>
            <a:ext cx="10515600" cy="1027204"/>
          </a:xfrm>
          <a:prstGeom prst="rect">
            <a:avLst/>
          </a:prstGeom>
        </p:spPr>
        <p:txBody>
          <a:bodyPr vert="horz" wrap="square" lIns="0" tIns="34671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48640">
              <a:lnSpc>
                <a:spcPct val="100000"/>
              </a:lnSpc>
              <a:spcBef>
                <a:spcPts val="2730"/>
              </a:spcBef>
            </a:pPr>
            <a:r>
              <a:rPr lang="en-US" spc="-225" dirty="0"/>
              <a:t>Self-Attention in NLP Phases</a:t>
            </a:r>
            <a:endParaRPr spc="-11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43025-6E99-B691-D70C-3774F36283D5}"/>
              </a:ext>
            </a:extLst>
          </p:cNvPr>
          <p:cNvSpPr txBox="1"/>
          <p:nvPr/>
        </p:nvSpPr>
        <p:spPr>
          <a:xfrm>
            <a:off x="786634" y="1160889"/>
            <a:ext cx="835736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/>
              <a:t>Handling NLP Phases</a:t>
            </a:r>
            <a:r>
              <a:rPr lang="en-US" sz="2600" dirty="0"/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Self-attention can address </a:t>
            </a:r>
            <a:r>
              <a:rPr lang="en-US" sz="2600" dirty="0">
                <a:solidFill>
                  <a:srgbClr val="C00000"/>
                </a:solidFill>
              </a:rPr>
              <a:t>semantic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In addition to semantic analysis, NLP contains other aspects such as </a:t>
            </a:r>
            <a:r>
              <a:rPr lang="en-US" sz="2600" dirty="0">
                <a:solidFill>
                  <a:srgbClr val="C00000"/>
                </a:solidFill>
              </a:rPr>
              <a:t>syntactic, pragmatic </a:t>
            </a:r>
            <a:r>
              <a:rPr lang="en-US" sz="2600" dirty="0"/>
              <a:t>analysis , etc.</a:t>
            </a:r>
          </a:p>
          <a:p>
            <a:endParaRPr lang="en-US" sz="2600" dirty="0"/>
          </a:p>
          <a:p>
            <a:r>
              <a:rPr lang="en-US" sz="2600" b="1" dirty="0"/>
              <a:t>Problem</a:t>
            </a:r>
            <a:r>
              <a:rPr lang="en-US" sz="2600" dirty="0"/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 </a:t>
            </a:r>
            <a:r>
              <a:rPr lang="en-US" sz="2600" dirty="0">
                <a:solidFill>
                  <a:srgbClr val="C00000"/>
                </a:solidFill>
              </a:rPr>
              <a:t>single attention head </a:t>
            </a:r>
            <a:r>
              <a:rPr lang="en-US" sz="2600" dirty="0"/>
              <a:t>= </a:t>
            </a:r>
            <a:r>
              <a:rPr lang="en-US" sz="2600" dirty="0">
                <a:solidFill>
                  <a:srgbClr val="C00000"/>
                </a:solidFill>
              </a:rPr>
              <a:t>one set </a:t>
            </a:r>
            <a:r>
              <a:rPr lang="en-US" sz="2600" dirty="0"/>
              <a:t>of W</a:t>
            </a:r>
            <a:r>
              <a:rPr lang="en-US" sz="1600" dirty="0"/>
              <a:t>Q</a:t>
            </a:r>
            <a:r>
              <a:rPr lang="en-US" sz="2600" dirty="0"/>
              <a:t>,W</a:t>
            </a:r>
            <a:r>
              <a:rPr lang="en-US" sz="1600" dirty="0"/>
              <a:t>K</a:t>
            </a:r>
            <a:r>
              <a:rPr lang="en-US" sz="2600" dirty="0"/>
              <a:t>,W</a:t>
            </a:r>
            <a:r>
              <a:rPr lang="en-US" sz="1600" dirty="0"/>
              <a:t>V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W</a:t>
            </a:r>
            <a:r>
              <a:rPr lang="en-US" sz="1600" dirty="0"/>
              <a:t>Q</a:t>
            </a:r>
            <a:r>
              <a:rPr lang="en-US" sz="2600" dirty="0"/>
              <a:t>,W</a:t>
            </a:r>
            <a:r>
              <a:rPr lang="en-US" sz="1600" dirty="0"/>
              <a:t>K</a:t>
            </a:r>
            <a:r>
              <a:rPr lang="en-US" sz="2600" dirty="0"/>
              <a:t>,W</a:t>
            </a:r>
            <a:r>
              <a:rPr lang="en-US" sz="1600" dirty="0"/>
              <a:t>V</a:t>
            </a:r>
            <a:r>
              <a:rPr lang="en-US" sz="2600" dirty="0"/>
              <a:t> typically focused in </a:t>
            </a:r>
            <a:r>
              <a:rPr lang="en-US" sz="2600" dirty="0">
                <a:solidFill>
                  <a:srgbClr val="C00000"/>
                </a:solidFill>
              </a:rPr>
              <a:t>one kind of relationship </a:t>
            </a:r>
            <a:r>
              <a:rPr lang="en-US" sz="2600" dirty="0"/>
              <a:t>or pattern (e.g., semantic).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F67D6C-DDF5-68C3-8DD9-59AE65F54EDD}"/>
              </a:ext>
            </a:extLst>
          </p:cNvPr>
          <p:cNvSpPr txBox="1"/>
          <p:nvPr/>
        </p:nvSpPr>
        <p:spPr>
          <a:xfrm>
            <a:off x="786634" y="5281612"/>
            <a:ext cx="1050607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600" dirty="0"/>
          </a:p>
          <a:p>
            <a:r>
              <a:rPr lang="en-US" sz="2600" b="1" dirty="0"/>
              <a:t>Solution</a:t>
            </a:r>
            <a:r>
              <a:rPr lang="en-US" sz="2600" dirty="0"/>
              <a:t>: </a:t>
            </a:r>
            <a:r>
              <a:rPr lang="en-US" sz="2600" dirty="0">
                <a:solidFill>
                  <a:srgbClr val="C00000"/>
                </a:solidFill>
              </a:rPr>
              <a:t>Multiple</a:t>
            </a:r>
            <a:r>
              <a:rPr lang="en-US" sz="2600" dirty="0"/>
              <a:t> queries, keys and values are required for </a:t>
            </a:r>
            <a:r>
              <a:rPr lang="en-US" sz="2600" dirty="0">
                <a:solidFill>
                  <a:srgbClr val="C00000"/>
                </a:solidFill>
              </a:rPr>
              <a:t>each token</a:t>
            </a:r>
          </a:p>
        </p:txBody>
      </p:sp>
    </p:spTree>
    <p:extLst>
      <p:ext uri="{BB962C8B-B14F-4D97-AF65-F5344CB8AC3E}">
        <p14:creationId xmlns:p14="http://schemas.microsoft.com/office/powerpoint/2010/main" val="23102908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FC9C1-C175-A536-C0E8-03F47E91E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688" y="225209"/>
            <a:ext cx="9258707" cy="1025921"/>
          </a:xfrm>
        </p:spPr>
        <p:txBody>
          <a:bodyPr>
            <a:normAutofit/>
          </a:bodyPr>
          <a:lstStyle/>
          <a:p>
            <a:r>
              <a:rPr lang="en-US" dirty="0"/>
              <a:t>Pragmatic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F767C-2F14-8187-C0F0-62FCA5BA4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3688" y="1397673"/>
            <a:ext cx="10843264" cy="516505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In </a:t>
            </a:r>
            <a:r>
              <a:rPr lang="en-US" dirty="0">
                <a:solidFill>
                  <a:srgbClr val="C00000"/>
                </a:solidFill>
              </a:rPr>
              <a:t>one attention </a:t>
            </a:r>
            <a:r>
              <a:rPr lang="en-US" dirty="0"/>
              <a:t>head, all queries generally focus on the </a:t>
            </a:r>
            <a:r>
              <a:rPr lang="en-US" dirty="0">
                <a:solidFill>
                  <a:srgbClr val="C00000"/>
                </a:solidFill>
              </a:rPr>
              <a:t>same aspect </a:t>
            </a:r>
            <a:r>
              <a:rPr lang="en-US" dirty="0"/>
              <a:t>of meaning across different tokens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>
                <a:solidFill>
                  <a:srgbClr val="C00000"/>
                </a:solidFill>
              </a:rPr>
              <a:t>pragmatic</a:t>
            </a:r>
            <a:r>
              <a:rPr lang="en-US" dirty="0"/>
              <a:t> analysis of a text, </a:t>
            </a:r>
            <a:r>
              <a:rPr lang="en-US" dirty="0">
                <a:solidFill>
                  <a:srgbClr val="C00000"/>
                </a:solidFill>
              </a:rPr>
              <a:t>many</a:t>
            </a:r>
            <a:r>
              <a:rPr lang="en-US" dirty="0"/>
              <a:t> other </a:t>
            </a:r>
            <a:r>
              <a:rPr lang="en-US" dirty="0">
                <a:solidFill>
                  <a:srgbClr val="C00000"/>
                </a:solidFill>
              </a:rPr>
              <a:t>aspects</a:t>
            </a:r>
            <a:r>
              <a:rPr lang="en-US" dirty="0"/>
              <a:t> of a text should be extracted:</a:t>
            </a:r>
          </a:p>
          <a:p>
            <a:r>
              <a:rPr lang="en-US" dirty="0"/>
              <a:t>Meaning of content regarding  </a:t>
            </a:r>
            <a:r>
              <a:rPr lang="en-US" dirty="0">
                <a:solidFill>
                  <a:srgbClr val="C00000"/>
                </a:solidFill>
              </a:rPr>
              <a:t>type </a:t>
            </a:r>
            <a:r>
              <a:rPr lang="en-US" dirty="0"/>
              <a:t>of content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(e.g. scientific, story , ..) </a:t>
            </a:r>
          </a:p>
          <a:p>
            <a:r>
              <a:rPr lang="en-US" dirty="0"/>
              <a:t>Meaning of content regarding </a:t>
            </a:r>
            <a:r>
              <a:rPr lang="en-US" dirty="0">
                <a:solidFill>
                  <a:srgbClr val="C00000"/>
                </a:solidFill>
              </a:rPr>
              <a:t>topic</a:t>
            </a:r>
            <a:r>
              <a:rPr lang="en-US" dirty="0"/>
              <a:t> of content</a:t>
            </a:r>
          </a:p>
          <a:p>
            <a:r>
              <a:rPr lang="en-US" dirty="0"/>
              <a:t>etc.</a:t>
            </a:r>
          </a:p>
          <a:p>
            <a:pPr marL="0" indent="0">
              <a:buNone/>
            </a:pPr>
            <a:r>
              <a:rPr lang="en-US" dirty="0"/>
              <a:t>Example: Sentence 1 : </a:t>
            </a:r>
            <a:r>
              <a:rPr lang="en-US" dirty="0">
                <a:solidFill>
                  <a:srgbClr val="C00000"/>
                </a:solidFill>
              </a:rPr>
              <a:t>Prince</a:t>
            </a:r>
            <a:r>
              <a:rPr lang="en-US" dirty="0"/>
              <a:t>…UK…Harry </a:t>
            </a:r>
            <a:r>
              <a:rPr lang="en-US" dirty="0">
                <a:sym typeface="Wingdings" panose="05000000000000000000" pitchFamily="2" charset="2"/>
              </a:rPr>
              <a:t> Type: News  News about prince </a:t>
            </a:r>
            <a:r>
              <a:rPr lang="en-US" dirty="0"/>
              <a:t>Harry</a:t>
            </a:r>
          </a:p>
          <a:p>
            <a:pPr marL="0" indent="0">
              <a:buNone/>
            </a:pPr>
            <a:r>
              <a:rPr lang="en-US" dirty="0"/>
              <a:t>                  Sentence 2 : </a:t>
            </a:r>
            <a:r>
              <a:rPr lang="en-US" dirty="0">
                <a:solidFill>
                  <a:srgbClr val="C00000"/>
                </a:solidFill>
              </a:rPr>
              <a:t>Prince</a:t>
            </a:r>
            <a:r>
              <a:rPr lang="en-US" dirty="0"/>
              <a:t>…Magic…Harry  </a:t>
            </a:r>
            <a:r>
              <a:rPr lang="en-US" dirty="0">
                <a:sym typeface="Wingdings" panose="05000000000000000000" pitchFamily="2" charset="2"/>
              </a:rPr>
              <a:t> Type: Story  Story about </a:t>
            </a:r>
            <a:r>
              <a:rPr lang="en-US" dirty="0"/>
              <a:t>Harry Potter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Single-head</a:t>
            </a:r>
            <a:r>
              <a:rPr lang="en-US" dirty="0"/>
              <a:t> attention focuses on </a:t>
            </a:r>
            <a:r>
              <a:rPr lang="en-US" dirty="0">
                <a:solidFill>
                  <a:srgbClr val="C00000"/>
                </a:solidFill>
              </a:rPr>
              <a:t>one</a:t>
            </a:r>
            <a:r>
              <a:rPr lang="en-US" dirty="0"/>
              <a:t> specific aspect (one set of </a:t>
            </a:r>
            <a:r>
              <a:rPr lang="en-US" dirty="0" err="1"/>
              <a:t>Wq,Wk,Wv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To extract information on</a:t>
            </a:r>
            <a:r>
              <a:rPr lang="en-US" dirty="0">
                <a:solidFill>
                  <a:srgbClr val="C00000"/>
                </a:solidFill>
              </a:rPr>
              <a:t> several</a:t>
            </a:r>
            <a:r>
              <a:rPr lang="en-US" dirty="0"/>
              <a:t> aspects of a token, we need </a:t>
            </a:r>
            <a:r>
              <a:rPr lang="en-US" dirty="0">
                <a:solidFill>
                  <a:srgbClr val="C00000"/>
                </a:solidFill>
              </a:rPr>
              <a:t>several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sets of Q,K,V </a:t>
            </a:r>
          </a:p>
          <a:p>
            <a:pPr marL="0" indent="0">
              <a:buNone/>
            </a:pPr>
            <a:r>
              <a:rPr lang="en-US" dirty="0"/>
              <a:t>Each sets of Q,K,V of a token can focus on one aspect (e.g., syntactic , semantics, etc.)</a:t>
            </a:r>
          </a:p>
          <a:p>
            <a:pPr marL="0" indent="0">
              <a:buNone/>
            </a:pPr>
            <a:r>
              <a:rPr lang="en-US" dirty="0"/>
              <a:t>Understanding multiple contextual clues can </a:t>
            </a:r>
            <a:r>
              <a:rPr lang="en-US" dirty="0">
                <a:solidFill>
                  <a:srgbClr val="C00000"/>
                </a:solidFill>
              </a:rPr>
              <a:t>facilitate pragmatic analysis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E6108B4-BF47-8110-8F1B-1B19D5EE6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571" y="3621692"/>
            <a:ext cx="3244381" cy="191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59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6302" y="437232"/>
            <a:ext cx="10711015" cy="569387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/>
          <a:p>
            <a:pPr marL="12700">
              <a:spcBef>
                <a:spcPts val="120"/>
              </a:spcBef>
            </a:pPr>
            <a:r>
              <a:rPr sz="4000" dirty="0"/>
              <a:t>Multi-Headed Attention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6302" y="1155702"/>
            <a:ext cx="10934698" cy="15901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77161" algn="l"/>
              </a:tabLst>
            </a:pPr>
            <a:r>
              <a:rPr lang="en-US" sz="2800" dirty="0">
                <a:latin typeface="Calibri"/>
                <a:cs typeface="Calibri"/>
              </a:rPr>
              <a:t>Capturing different aspects of a token can be done multiple</a:t>
            </a:r>
            <a:r>
              <a:rPr lang="en-US" sz="2800" spc="-6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times</a:t>
            </a:r>
            <a:r>
              <a:rPr lang="en-US"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1" dirty="0">
                <a:solidFill>
                  <a:srgbClr val="C00000"/>
                </a:solidFill>
                <a:latin typeface="Calibri"/>
                <a:cs typeface="Calibri"/>
              </a:rPr>
              <a:t>parallel</a:t>
            </a:r>
            <a:endParaRPr sz="2800" dirty="0">
              <a:solidFill>
                <a:srgbClr val="C00000"/>
              </a:solidFill>
              <a:latin typeface="Calibri"/>
              <a:cs typeface="Calibri"/>
            </a:endParaRPr>
          </a:p>
          <a:p>
            <a:pPr marL="520052" lvl="1" indent="-164461">
              <a:spcBef>
                <a:spcPts val="60"/>
              </a:spcBef>
              <a:buFont typeface="Arial MT"/>
              <a:buChar char="•"/>
              <a:tabLst>
                <a:tab pos="520052" algn="l"/>
              </a:tabLst>
            </a:pP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Several attention</a:t>
            </a:r>
            <a:r>
              <a:rPr lang="en-US" sz="2400" dirty="0">
                <a:latin typeface="Calibri"/>
                <a:cs typeface="Calibri"/>
              </a:rPr>
              <a:t> heads in a block (Multi-head attention) </a:t>
            </a:r>
          </a:p>
          <a:p>
            <a:pPr marL="520052" lvl="1" indent="-164461">
              <a:spcBef>
                <a:spcPts val="60"/>
              </a:spcBef>
              <a:buFont typeface="Arial MT"/>
              <a:buChar char="•"/>
              <a:tabLst>
                <a:tab pos="520052" algn="l"/>
              </a:tabLst>
            </a:pPr>
            <a:r>
              <a:rPr lang="en-US" sz="2400" dirty="0">
                <a:latin typeface="Calibri"/>
                <a:cs typeface="Calibri"/>
              </a:rPr>
              <a:t>Each attention head is focused on 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one aspect </a:t>
            </a:r>
          </a:p>
          <a:p>
            <a:pPr marL="520052" lvl="1" indent="-164461">
              <a:spcBef>
                <a:spcPts val="60"/>
              </a:spcBef>
              <a:buFont typeface="Arial MT"/>
              <a:buChar char="•"/>
              <a:tabLst>
                <a:tab pos="520052" algn="l"/>
              </a:tabLst>
            </a:pPr>
            <a:r>
              <a:rPr sz="2400" dirty="0">
                <a:latin typeface="Calibri"/>
                <a:cs typeface="Calibri"/>
              </a:rPr>
              <a:t>Need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combine</a:t>
            </a:r>
            <a:r>
              <a:rPr sz="24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24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resulting</a:t>
            </a:r>
            <a:r>
              <a:rPr sz="24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sums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AA0349D-CB6C-8E8E-2D55-5FF99D4E4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890" y="1660635"/>
            <a:ext cx="4370110" cy="48400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F45D2D-D146-C59D-67D1-BEB35C186F9D}"/>
              </a:ext>
            </a:extLst>
          </p:cNvPr>
          <p:cNvSpPr txBox="1"/>
          <p:nvPr/>
        </p:nvSpPr>
        <p:spPr>
          <a:xfrm>
            <a:off x="1162984" y="577443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GPT-3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 has </a:t>
            </a: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96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 and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-apple-system"/>
              </a:rPr>
              <a:t>Deepseek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R1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 has </a:t>
            </a:r>
            <a:r>
              <a:rPr lang="en-US" b="1" dirty="0">
                <a:solidFill>
                  <a:srgbClr val="000000"/>
                </a:solidFill>
                <a:latin typeface="-apple-system"/>
              </a:rPr>
              <a:t>128</a:t>
            </a:r>
            <a:r>
              <a:rPr lang="en-US" dirty="0">
                <a:solidFill>
                  <a:srgbClr val="000000"/>
                </a:solidFill>
                <a:latin typeface="-apple-system"/>
              </a:rPr>
              <a:t> attention heads. </a:t>
            </a:r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Multi- head Attention can be handled in parallel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157A8-EE7C-D23A-5975-2AEAA9967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984" y="3131446"/>
            <a:ext cx="5762625" cy="22574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9176" y="560870"/>
            <a:ext cx="9490278" cy="612987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L="8929">
              <a:spcBef>
                <a:spcPts val="71"/>
              </a:spcBef>
              <a:tabLst>
                <a:tab pos="1482615" algn="l"/>
                <a:tab pos="2008070" algn="l"/>
              </a:tabLst>
            </a:pPr>
            <a: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  <a:t>Describing Meaning of Words using Features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675" y="1577341"/>
            <a:ext cx="10810875" cy="500126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R="12500">
              <a:spcAft>
                <a:spcPts val="800"/>
              </a:spcAft>
              <a:buSzPct val="145454"/>
              <a:tabLst>
                <a:tab pos="294647" algn="l"/>
              </a:tabLst>
            </a:pPr>
            <a:r>
              <a:rPr lang="en-US" sz="2400" dirty="0">
                <a:cs typeface="Times New Roman"/>
              </a:rPr>
              <a:t>We</a:t>
            </a:r>
            <a:r>
              <a:rPr lang="en-US" sz="2400" spc="7" dirty="0">
                <a:cs typeface="Times New Roman"/>
              </a:rPr>
              <a:t> </a:t>
            </a:r>
            <a:r>
              <a:rPr lang="en-US" sz="2400" dirty="0">
                <a:cs typeface="Times New Roman"/>
              </a:rPr>
              <a:t>can</a:t>
            </a:r>
            <a:r>
              <a:rPr lang="en-US" sz="2400" spc="7" dirty="0">
                <a:cs typeface="Times New Roman"/>
              </a:rPr>
              <a:t> </a:t>
            </a:r>
            <a:r>
              <a:rPr lang="en-US" sz="2400" dirty="0">
                <a:cs typeface="Times New Roman"/>
              </a:rPr>
              <a:t>use</a:t>
            </a:r>
            <a:r>
              <a:rPr lang="en-US" sz="2400" spc="7" dirty="0">
                <a:cs typeface="Times New Roman"/>
              </a:rPr>
              <a:t> </a:t>
            </a:r>
            <a:r>
              <a:rPr lang="en-US" sz="2400" dirty="0">
                <a:cs typeface="Times New Roman"/>
              </a:rPr>
              <a:t>characteristic (</a:t>
            </a:r>
            <a:r>
              <a:rPr lang="en-US" sz="2400" dirty="0">
                <a:solidFill>
                  <a:srgbClr val="C00000"/>
                </a:solidFill>
                <a:cs typeface="Times New Roman"/>
              </a:rPr>
              <a:t>features</a:t>
            </a:r>
            <a:r>
              <a:rPr lang="en-US" sz="2400" dirty="0">
                <a:cs typeface="Times New Roman"/>
              </a:rPr>
              <a:t>)</a:t>
            </a:r>
            <a:r>
              <a:rPr lang="en-US" sz="2400" spc="7" dirty="0">
                <a:cs typeface="Times New Roman"/>
              </a:rPr>
              <a:t> </a:t>
            </a:r>
            <a:r>
              <a:rPr lang="en-US" sz="2400" dirty="0">
                <a:cs typeface="Times New Roman"/>
              </a:rPr>
              <a:t>of </a:t>
            </a:r>
            <a:r>
              <a:rPr lang="en-US" sz="2400" dirty="0">
                <a:solidFill>
                  <a:srgbClr val="C00000"/>
                </a:solidFill>
                <a:cs typeface="Times New Roman"/>
              </a:rPr>
              <a:t>words</a:t>
            </a:r>
            <a:r>
              <a:rPr lang="en-US" sz="2400" dirty="0">
                <a:cs typeface="Times New Roman"/>
              </a:rPr>
              <a:t> to</a:t>
            </a:r>
            <a:r>
              <a:rPr lang="en-US" sz="2400" spc="7" dirty="0">
                <a:cs typeface="Times New Roman"/>
              </a:rPr>
              <a:t> </a:t>
            </a:r>
            <a:r>
              <a:rPr lang="en-US" sz="2400" spc="-7" dirty="0">
                <a:cs typeface="Times New Roman"/>
              </a:rPr>
              <a:t>represent </a:t>
            </a:r>
            <a:r>
              <a:rPr lang="en-US" sz="2400" dirty="0">
                <a:cs typeface="Times New Roman"/>
              </a:rPr>
              <a:t>their</a:t>
            </a:r>
            <a:r>
              <a:rPr lang="en-US" sz="2400" spc="4" dirty="0">
                <a:cs typeface="Times New Roman"/>
              </a:rPr>
              <a:t> </a:t>
            </a:r>
            <a:r>
              <a:rPr lang="en-US" sz="2400" dirty="0">
                <a:solidFill>
                  <a:srgbClr val="C00000"/>
                </a:solidFill>
                <a:cs typeface="Times New Roman"/>
              </a:rPr>
              <a:t>meaning</a:t>
            </a:r>
            <a:r>
              <a:rPr lang="en-US" sz="2400" dirty="0">
                <a:cs typeface="Times New Roman"/>
              </a:rPr>
              <a:t> in a context</a:t>
            </a:r>
            <a:r>
              <a:rPr lang="en-US" sz="2400" dirty="0">
                <a:solidFill>
                  <a:srgbClr val="C00000"/>
                </a:solidFill>
                <a:cs typeface="Times New Roman"/>
              </a:rPr>
              <a:t>.</a:t>
            </a:r>
            <a:endParaRPr lang="en-US" sz="2400" dirty="0">
              <a:cs typeface="Times New Roman"/>
            </a:endParaRPr>
          </a:p>
          <a:p>
            <a:pPr marR="12500">
              <a:spcAft>
                <a:spcPts val="800"/>
              </a:spcAft>
              <a:buSzPct val="145454"/>
              <a:tabLst>
                <a:tab pos="294647" algn="l"/>
              </a:tabLst>
            </a:pPr>
            <a:r>
              <a:rPr lang="en-US" sz="2000" dirty="0">
                <a:cs typeface="Times New Roman"/>
              </a:rPr>
              <a:t>E.g., </a:t>
            </a:r>
            <a:r>
              <a:rPr lang="en-US" sz="2000" b="1" dirty="0">
                <a:cs typeface="Times New Roman"/>
              </a:rPr>
              <a:t>Describing word Capital (in a specific context): </a:t>
            </a:r>
            <a:r>
              <a:rPr lang="en-US" sz="2000" u="sng" dirty="0">
                <a:cs typeface="Times New Roman"/>
              </a:rPr>
              <a:t>Administrative</a:t>
            </a:r>
            <a:r>
              <a:rPr lang="en-US" sz="2000" dirty="0">
                <a:cs typeface="Times New Roman"/>
              </a:rPr>
              <a:t> </a:t>
            </a:r>
            <a:r>
              <a:rPr lang="en-US" sz="2000" u="sng" dirty="0">
                <a:cs typeface="Times New Roman"/>
              </a:rPr>
              <a:t>center</a:t>
            </a:r>
            <a:r>
              <a:rPr lang="en-US" sz="2000" dirty="0">
                <a:cs typeface="Times New Roman"/>
              </a:rPr>
              <a:t> </a:t>
            </a:r>
            <a:r>
              <a:rPr lang="en-US" sz="2000" u="sng" dirty="0">
                <a:cs typeface="Times New Roman"/>
              </a:rPr>
              <a:t>city</a:t>
            </a:r>
            <a:r>
              <a:rPr lang="en-US" sz="2000" dirty="0">
                <a:cs typeface="Times New Roman"/>
              </a:rPr>
              <a:t> of a </a:t>
            </a:r>
            <a:r>
              <a:rPr lang="en-US" sz="2000" u="sng" dirty="0">
                <a:cs typeface="Times New Roman"/>
              </a:rPr>
              <a:t>country</a:t>
            </a:r>
            <a:r>
              <a:rPr lang="en-US" sz="2000" dirty="0">
                <a:cs typeface="Times New Roman"/>
              </a:rPr>
              <a:t>. </a:t>
            </a:r>
          </a:p>
          <a:p>
            <a:pPr marR="12500">
              <a:spcAft>
                <a:spcPts val="800"/>
              </a:spcAft>
              <a:buSzPct val="145454"/>
              <a:tabLst>
                <a:tab pos="294647" algn="l"/>
              </a:tabLst>
            </a:pPr>
            <a:r>
              <a:rPr lang="en-US" sz="2000" b="1" dirty="0">
                <a:cs typeface="Times New Roman"/>
              </a:rPr>
              <a:t>        Describing word King</a:t>
            </a:r>
            <a:r>
              <a:rPr lang="en-US" sz="2000" dirty="0">
                <a:cs typeface="Times New Roman"/>
              </a:rPr>
              <a:t>: The </a:t>
            </a:r>
            <a:r>
              <a:rPr lang="en-US" sz="2000" u="sng" dirty="0">
                <a:cs typeface="Times New Roman"/>
              </a:rPr>
              <a:t>top rank </a:t>
            </a:r>
            <a:r>
              <a:rPr lang="en-US" sz="2000" dirty="0">
                <a:cs typeface="Times New Roman"/>
              </a:rPr>
              <a:t>person (</a:t>
            </a:r>
            <a:r>
              <a:rPr lang="en-US" sz="2000" u="sng" dirty="0">
                <a:cs typeface="Times New Roman"/>
              </a:rPr>
              <a:t>male</a:t>
            </a:r>
            <a:r>
              <a:rPr lang="en-US" sz="2000" dirty="0">
                <a:cs typeface="Times New Roman"/>
              </a:rPr>
              <a:t>) in a </a:t>
            </a:r>
            <a:r>
              <a:rPr lang="en-US" sz="2000" u="sng" dirty="0">
                <a:cs typeface="Times New Roman"/>
              </a:rPr>
              <a:t>monarchy</a:t>
            </a:r>
            <a:r>
              <a:rPr lang="en-US" sz="2000" dirty="0">
                <a:cs typeface="Times New Roman"/>
              </a:rPr>
              <a:t> political system ...</a:t>
            </a:r>
          </a:p>
          <a:p>
            <a:pPr marR="12500">
              <a:spcAft>
                <a:spcPts val="800"/>
              </a:spcAft>
              <a:buSzPct val="145454"/>
              <a:tabLst>
                <a:tab pos="294647" algn="l"/>
              </a:tabLst>
            </a:pPr>
            <a:endParaRPr lang="en-US" sz="2400" dirty="0">
              <a:cs typeface="Times New Roman"/>
            </a:endParaRPr>
          </a:p>
          <a:p>
            <a:pPr marR="12500">
              <a:spcAft>
                <a:spcPts val="800"/>
              </a:spcAft>
              <a:buSzPct val="145454"/>
              <a:tabLst>
                <a:tab pos="294647" algn="l"/>
              </a:tabLst>
            </a:pPr>
            <a:endParaRPr lang="en-US" sz="2400" dirty="0">
              <a:cs typeface="Times New Roman"/>
            </a:endParaRPr>
          </a:p>
          <a:p>
            <a:pPr marR="12500">
              <a:spcAft>
                <a:spcPts val="800"/>
              </a:spcAft>
              <a:buSzPct val="145454"/>
              <a:tabLst>
                <a:tab pos="294647" algn="l"/>
              </a:tabLst>
            </a:pPr>
            <a:endParaRPr lang="en-US" sz="2400" dirty="0">
              <a:cs typeface="Times New Roman"/>
            </a:endParaRPr>
          </a:p>
          <a:p>
            <a:pPr marR="12500">
              <a:spcAft>
                <a:spcPts val="800"/>
              </a:spcAft>
              <a:buSzPct val="145454"/>
              <a:tabLst>
                <a:tab pos="294647" algn="l"/>
              </a:tabLst>
            </a:pPr>
            <a:r>
              <a:rPr lang="en-US" sz="2400" dirty="0">
                <a:cs typeface="Times New Roman"/>
              </a:rPr>
              <a:t>We</a:t>
            </a:r>
            <a:r>
              <a:rPr lang="en-US" sz="2400" spc="7" dirty="0">
                <a:cs typeface="Times New Roman"/>
              </a:rPr>
              <a:t> </a:t>
            </a:r>
            <a:r>
              <a:rPr lang="en-US" sz="2400" dirty="0">
                <a:cs typeface="Times New Roman"/>
              </a:rPr>
              <a:t>can</a:t>
            </a:r>
            <a:r>
              <a:rPr lang="en-US" sz="2400" spc="7" dirty="0">
                <a:cs typeface="Times New Roman"/>
              </a:rPr>
              <a:t> also </a:t>
            </a:r>
            <a:r>
              <a:rPr lang="en-US" sz="2400" dirty="0">
                <a:cs typeface="Times New Roman"/>
              </a:rPr>
              <a:t>use</a:t>
            </a:r>
            <a:r>
              <a:rPr lang="en-US" sz="2400" spc="7" dirty="0">
                <a:cs typeface="Times New Roman"/>
              </a:rPr>
              <a:t> </a:t>
            </a:r>
            <a:r>
              <a:rPr lang="en-US" sz="2400" dirty="0">
                <a:cs typeface="Times New Roman"/>
              </a:rPr>
              <a:t>characteristic (features)</a:t>
            </a:r>
            <a:r>
              <a:rPr lang="en-US" sz="2400" spc="7" dirty="0">
                <a:cs typeface="Times New Roman"/>
              </a:rPr>
              <a:t> </a:t>
            </a:r>
            <a:r>
              <a:rPr lang="en-US" sz="2400" dirty="0">
                <a:cs typeface="Times New Roman"/>
              </a:rPr>
              <a:t>of a </a:t>
            </a:r>
            <a:r>
              <a:rPr lang="en-US" sz="2400" dirty="0">
                <a:solidFill>
                  <a:srgbClr val="C00000"/>
                </a:solidFill>
                <a:cs typeface="Times New Roman"/>
              </a:rPr>
              <a:t>text</a:t>
            </a:r>
            <a:r>
              <a:rPr lang="en-US" sz="2400" dirty="0">
                <a:cs typeface="Times New Roman"/>
              </a:rPr>
              <a:t> to</a:t>
            </a:r>
            <a:r>
              <a:rPr lang="en-US" sz="2400" spc="7" dirty="0">
                <a:cs typeface="Times New Roman"/>
              </a:rPr>
              <a:t> </a:t>
            </a:r>
            <a:r>
              <a:rPr lang="en-US" sz="2400" spc="-7" dirty="0">
                <a:cs typeface="Times New Roman"/>
              </a:rPr>
              <a:t>represent </a:t>
            </a:r>
            <a:r>
              <a:rPr lang="en-US" sz="2400" dirty="0">
                <a:cs typeface="Times New Roman"/>
              </a:rPr>
              <a:t>the</a:t>
            </a:r>
            <a:r>
              <a:rPr lang="en-US" sz="2400" spc="4" dirty="0">
                <a:cs typeface="Times New Roman"/>
              </a:rPr>
              <a:t> </a:t>
            </a:r>
            <a:r>
              <a:rPr lang="en-US" sz="2400" dirty="0">
                <a:cs typeface="Times New Roman"/>
              </a:rPr>
              <a:t>meaning or </a:t>
            </a:r>
            <a:r>
              <a:rPr lang="en-US" sz="2400" dirty="0">
                <a:solidFill>
                  <a:srgbClr val="C00000"/>
                </a:solidFill>
                <a:cs typeface="Times New Roman"/>
              </a:rPr>
              <a:t>context</a:t>
            </a:r>
          </a:p>
          <a:p>
            <a:pPr marR="12500">
              <a:spcAft>
                <a:spcPts val="800"/>
              </a:spcAft>
              <a:buSzPct val="145454"/>
              <a:tabLst>
                <a:tab pos="294647" algn="l"/>
              </a:tabLst>
            </a:pPr>
            <a:r>
              <a:rPr lang="en-US" sz="2000" dirty="0">
                <a:cs typeface="Times New Roman"/>
              </a:rPr>
              <a:t>E.g., </a:t>
            </a:r>
            <a:r>
              <a:rPr lang="en-US" sz="2000" b="1" dirty="0">
                <a:cs typeface="Times New Roman"/>
              </a:rPr>
              <a:t>Describing sentence “Antimicrobial resistance is growing in recent years”</a:t>
            </a:r>
          </a:p>
          <a:p>
            <a:pPr marR="12500">
              <a:spcAft>
                <a:spcPts val="800"/>
              </a:spcAft>
              <a:buSzPct val="145454"/>
              <a:tabLst>
                <a:tab pos="294647" algn="l"/>
              </a:tabLst>
            </a:pPr>
            <a:endParaRPr lang="en-US" sz="2400" dirty="0">
              <a:solidFill>
                <a:srgbClr val="FF0000"/>
              </a:solidFill>
              <a:cs typeface="Times New Roman"/>
            </a:endParaRPr>
          </a:p>
          <a:p>
            <a:pPr marR="12500">
              <a:spcAft>
                <a:spcPts val="800"/>
              </a:spcAft>
              <a:buSzPct val="145454"/>
              <a:tabLst>
                <a:tab pos="294647" algn="l"/>
              </a:tabLst>
            </a:pPr>
            <a:endParaRPr lang="en-US" sz="2400" dirty="0">
              <a:cs typeface="Times New Roman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3F8C03-3AD1-9B40-21E5-85E98B33D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804657"/>
              </p:ext>
            </p:extLst>
          </p:nvPr>
        </p:nvGraphicFramePr>
        <p:xfrm>
          <a:off x="4612481" y="3176953"/>
          <a:ext cx="5303523" cy="993287"/>
        </p:xfrm>
        <a:graphic>
          <a:graphicData uri="http://schemas.openxmlformats.org/drawingml/2006/table">
            <a:tbl>
              <a:tblPr firstRow="1" bandRow="1"/>
              <a:tblGrid>
                <a:gridCol w="630016">
                  <a:extLst>
                    <a:ext uri="{9D8B030D-6E8A-4147-A177-3AD203B41FA5}">
                      <a16:colId xmlns:a16="http://schemas.microsoft.com/office/drawing/2014/main" val="2697210884"/>
                    </a:ext>
                  </a:extLst>
                </a:gridCol>
                <a:gridCol w="951521">
                  <a:extLst>
                    <a:ext uri="{9D8B030D-6E8A-4147-A177-3AD203B41FA5}">
                      <a16:colId xmlns:a16="http://schemas.microsoft.com/office/drawing/2014/main" val="1578709857"/>
                    </a:ext>
                  </a:extLst>
                </a:gridCol>
                <a:gridCol w="1060063">
                  <a:extLst>
                    <a:ext uri="{9D8B030D-6E8A-4147-A177-3AD203B41FA5}">
                      <a16:colId xmlns:a16="http://schemas.microsoft.com/office/drawing/2014/main" val="897160441"/>
                    </a:ext>
                  </a:extLst>
                </a:gridCol>
                <a:gridCol w="2269260">
                  <a:extLst>
                    <a:ext uri="{9D8B030D-6E8A-4147-A177-3AD203B41FA5}">
                      <a16:colId xmlns:a16="http://schemas.microsoft.com/office/drawing/2014/main" val="2582894869"/>
                    </a:ext>
                  </a:extLst>
                </a:gridCol>
                <a:gridCol w="392663">
                  <a:extLst>
                    <a:ext uri="{9D8B030D-6E8A-4147-A177-3AD203B41FA5}">
                      <a16:colId xmlns:a16="http://schemas.microsoft.com/office/drawing/2014/main" val="3688190697"/>
                    </a:ext>
                  </a:extLst>
                </a:gridCol>
              </a:tblGrid>
              <a:tr h="62122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Gender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Political Rank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Political System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…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45195"/>
                  </a:ext>
                </a:extLst>
              </a:tr>
              <a:tr h="37206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King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Top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Monarchy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34532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B82B27-E776-D7C0-58DA-8A7BB4DF4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864798"/>
              </p:ext>
            </p:extLst>
          </p:nvPr>
        </p:nvGraphicFramePr>
        <p:xfrm>
          <a:off x="2867025" y="5417427"/>
          <a:ext cx="8331200" cy="1161174"/>
        </p:xfrm>
        <a:graphic>
          <a:graphicData uri="http://schemas.openxmlformats.org/drawingml/2006/table">
            <a:tbl>
              <a:tblPr firstRow="1" bandRow="1"/>
              <a:tblGrid>
                <a:gridCol w="3657600">
                  <a:extLst>
                    <a:ext uri="{9D8B030D-6E8A-4147-A177-3AD203B41FA5}">
                      <a16:colId xmlns:a16="http://schemas.microsoft.com/office/drawing/2014/main" val="269721088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7870985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9716044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58289486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88190697"/>
                    </a:ext>
                  </a:extLst>
                </a:gridCol>
              </a:tblGrid>
              <a:tr h="49930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Type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Category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Topic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…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45195"/>
                  </a:ext>
                </a:extLst>
              </a:tr>
              <a:tr h="66186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Antimicrobial resistance is growing in recent years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Scientific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Medicine</a:t>
                      </a:r>
                      <a:endParaRPr lang="en-US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Antimicrobial Resistance</a:t>
                      </a: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345327"/>
                  </a:ext>
                </a:extLst>
              </a:tr>
            </a:tbl>
          </a:graphicData>
        </a:graphic>
      </p:graphicFrame>
      <p:sp>
        <p:nvSpPr>
          <p:cNvPr id="7" name="Arrow: Bent-Up 6">
            <a:extLst>
              <a:ext uri="{FF2B5EF4-FFF2-40B4-BE49-F238E27FC236}">
                <a16:creationId xmlns:a16="http://schemas.microsoft.com/office/drawing/2014/main" id="{C85ED310-9027-D6B9-3CAD-D42BC26B8D30}"/>
              </a:ext>
            </a:extLst>
          </p:cNvPr>
          <p:cNvSpPr/>
          <p:nvPr/>
        </p:nvSpPr>
        <p:spPr>
          <a:xfrm rot="5400000">
            <a:off x="3418130" y="3144959"/>
            <a:ext cx="1345713" cy="70485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85DD416D-49E7-59C8-A406-DA1A54BBA3D6}"/>
              </a:ext>
            </a:extLst>
          </p:cNvPr>
          <p:cNvSpPr/>
          <p:nvPr/>
        </p:nvSpPr>
        <p:spPr>
          <a:xfrm rot="5400000">
            <a:off x="1758399" y="5553320"/>
            <a:ext cx="1345713" cy="70485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281DA5-9A75-B343-466E-C73F0AEE26AC}"/>
              </a:ext>
            </a:extLst>
          </p:cNvPr>
          <p:cNvSpPr txBox="1"/>
          <p:nvPr/>
        </p:nvSpPr>
        <p:spPr>
          <a:xfrm>
            <a:off x="2078830" y="3200745"/>
            <a:ext cx="1828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Times New Roman"/>
                <a:cs typeface="Times New Roman"/>
              </a:rPr>
              <a:t>Structured Representation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Times New Roman"/>
                <a:cs typeface="Times New Roman"/>
              </a:rPr>
              <a:t>of Features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8853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1E71-C8B4-D114-94E7-500DB3F3B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Dimension Reduction in 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590A-61EF-1DF4-CE80-F5FB50BDC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multi-head attention, each head typically focuses on a </a:t>
            </a:r>
            <a:r>
              <a:rPr lang="en-US" dirty="0">
                <a:solidFill>
                  <a:srgbClr val="C00000"/>
                </a:solidFill>
              </a:rPr>
              <a:t>subset of the dimensions</a:t>
            </a:r>
            <a:r>
              <a:rPr lang="en-US" dirty="0"/>
              <a:t> of the embedding. </a:t>
            </a:r>
          </a:p>
          <a:p>
            <a:r>
              <a:rPr lang="en-US" dirty="0"/>
              <a:t>This allows the model to capture </a:t>
            </a:r>
            <a:r>
              <a:rPr lang="en-US" dirty="0">
                <a:solidFill>
                  <a:srgbClr val="C00000"/>
                </a:solidFill>
              </a:rPr>
              <a:t>different types </a:t>
            </a:r>
            <a:r>
              <a:rPr lang="en-US" dirty="0"/>
              <a:t>of relationships in the data while keeping the overall computational cost manageable.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Example:</a:t>
            </a:r>
          </a:p>
          <a:p>
            <a:pPr marL="0" indent="0">
              <a:buNone/>
            </a:pPr>
            <a:r>
              <a:rPr lang="en-US" sz="2000" dirty="0"/>
              <a:t>d model​ = 12288 (input embedding size),</a:t>
            </a:r>
          </a:p>
          <a:p>
            <a:pPr marL="0" indent="0">
              <a:buNone/>
            </a:pPr>
            <a:r>
              <a:rPr lang="en-US" sz="2000" dirty="0"/>
              <a:t>ℎ = 96 (number of heads),</a:t>
            </a:r>
          </a:p>
          <a:p>
            <a:pPr marL="0" indent="0">
              <a:buNone/>
            </a:pPr>
            <a:r>
              <a:rPr lang="en-US" sz="2000" dirty="0"/>
              <a:t>𝑑𝑘=𝑑𝑚𝑜𝑑𝑒𝑙/ℎ = 128 (embedding size per head</a:t>
            </a:r>
            <a:r>
              <a:rPr lang="en-US" sz="2400" dirty="0"/>
              <a:t>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06F84C-D614-A077-99CD-F1478E47E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060" y="3857625"/>
            <a:ext cx="4148290" cy="27955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C95400-2F94-C85C-838C-33FE100CD5B5}"/>
              </a:ext>
            </a:extLst>
          </p:cNvPr>
          <p:cNvSpPr txBox="1"/>
          <p:nvPr/>
        </p:nvSpPr>
        <p:spPr>
          <a:xfrm>
            <a:off x="6286500" y="5082797"/>
            <a:ext cx="1485900" cy="383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32675667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C1AB8-A6E0-F34C-FD32-CBF5FA2C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08" y="535491"/>
            <a:ext cx="9258707" cy="512961"/>
          </a:xfrm>
        </p:spPr>
        <p:txBody>
          <a:bodyPr>
            <a:normAutofit fontScale="90000"/>
          </a:bodyPr>
          <a:lstStyle/>
          <a:p>
            <a:r>
              <a:rPr lang="en-US" dirty="0"/>
              <a:t>Syntactic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B7226-047C-1186-80D9-43DA95E1C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166" y="1521968"/>
            <a:ext cx="11390068" cy="3814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Some Attention heads often learn to specialize in detecting </a:t>
            </a:r>
            <a:r>
              <a:rPr lang="en-US" sz="2400" dirty="0">
                <a:solidFill>
                  <a:srgbClr val="C00000"/>
                </a:solidFill>
              </a:rPr>
              <a:t>grammatical structure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Wq</a:t>
            </a:r>
            <a:r>
              <a:rPr lang="en-US" sz="2400" dirty="0">
                <a:solidFill>
                  <a:srgbClr val="C00000"/>
                </a:solidFill>
              </a:rPr>
              <a:t>, </a:t>
            </a:r>
            <a:r>
              <a:rPr lang="en-US" sz="2400" dirty="0" err="1">
                <a:solidFill>
                  <a:srgbClr val="C00000"/>
                </a:solidFill>
              </a:rPr>
              <a:t>Wk</a:t>
            </a:r>
            <a:r>
              <a:rPr lang="en-US" sz="2400" dirty="0">
                <a:solidFill>
                  <a:srgbClr val="C00000"/>
                </a:solidFill>
              </a:rPr>
              <a:t>, </a:t>
            </a:r>
            <a:r>
              <a:rPr lang="en-US" sz="2400" dirty="0"/>
              <a:t>and</a:t>
            </a:r>
            <a:r>
              <a:rPr lang="en-US" sz="2400" dirty="0">
                <a:solidFill>
                  <a:srgbClr val="C00000"/>
                </a:solidFill>
              </a:rPr>
              <a:t> Wv </a:t>
            </a:r>
            <a:r>
              <a:rPr lang="en-US" sz="2400" dirty="0"/>
              <a:t>of these heads can be used to extract </a:t>
            </a:r>
            <a:r>
              <a:rPr lang="en-US" sz="2400" dirty="0">
                <a:solidFill>
                  <a:srgbClr val="C00000"/>
                </a:solidFill>
              </a:rPr>
              <a:t>syntactic structure</a:t>
            </a:r>
            <a:r>
              <a:rPr lang="en-US" sz="2400" dirty="0"/>
              <a:t> of the sentence: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Query </a:t>
            </a:r>
            <a:r>
              <a:rPr lang="en-US" sz="2400" dirty="0"/>
              <a:t>: Is there an adjective (describes this </a:t>
            </a:r>
            <a:r>
              <a:rPr lang="en-US" sz="2400" dirty="0">
                <a:solidFill>
                  <a:srgbClr val="C00000"/>
                </a:solidFill>
              </a:rPr>
              <a:t>noun</a:t>
            </a:r>
            <a:r>
              <a:rPr lang="en-US" sz="2400" dirty="0"/>
              <a:t>)?</a:t>
            </a:r>
          </a:p>
          <a:p>
            <a:r>
              <a:rPr lang="en-US" sz="2400" b="1" dirty="0"/>
              <a:t>Key </a:t>
            </a:r>
            <a:r>
              <a:rPr lang="en-US" sz="2400" dirty="0"/>
              <a:t>: This is an </a:t>
            </a:r>
            <a:r>
              <a:rPr lang="en-US" sz="2400" dirty="0">
                <a:solidFill>
                  <a:srgbClr val="C00000"/>
                </a:solidFill>
              </a:rPr>
              <a:t>adjective</a:t>
            </a:r>
            <a:r>
              <a:rPr lang="en-US" sz="2400" dirty="0"/>
              <a:t> (which describes the noun)</a:t>
            </a:r>
          </a:p>
          <a:p>
            <a:endParaRPr lang="en-US" sz="2400" dirty="0"/>
          </a:p>
          <a:p>
            <a:r>
              <a:rPr lang="en-US" sz="2400" b="1" dirty="0"/>
              <a:t>Query</a:t>
            </a:r>
            <a:r>
              <a:rPr lang="en-US" sz="2400" dirty="0"/>
              <a:t> : Is there a verb (showing the act of this </a:t>
            </a:r>
            <a:r>
              <a:rPr lang="en-US" sz="2400" dirty="0">
                <a:solidFill>
                  <a:srgbClr val="C00000"/>
                </a:solidFill>
              </a:rPr>
              <a:t>subject</a:t>
            </a:r>
            <a:r>
              <a:rPr lang="en-US" sz="2400" dirty="0"/>
              <a:t>)?  </a:t>
            </a:r>
          </a:p>
          <a:p>
            <a:r>
              <a:rPr lang="en-US" sz="2400" b="1" dirty="0"/>
              <a:t>Key</a:t>
            </a:r>
            <a:r>
              <a:rPr lang="en-US" sz="2400" dirty="0"/>
              <a:t> : This is a </a:t>
            </a:r>
            <a:r>
              <a:rPr lang="en-US" sz="2400" dirty="0">
                <a:solidFill>
                  <a:srgbClr val="C00000"/>
                </a:solidFill>
              </a:rPr>
              <a:t>verb</a:t>
            </a:r>
            <a:r>
              <a:rPr lang="en-US" sz="2400" dirty="0"/>
              <a:t> (showing the act of the subject)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67D8D-8C11-AC66-3095-9F179F485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598" y="3258794"/>
            <a:ext cx="3753636" cy="3063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2A392F-2488-EF98-9858-D3C9F3BE16D3}"/>
              </a:ext>
            </a:extLst>
          </p:cNvPr>
          <p:cNvSpPr txBox="1"/>
          <p:nvPr/>
        </p:nvSpPr>
        <p:spPr>
          <a:xfrm>
            <a:off x="525708" y="554337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</a:t>
            </a:r>
            <a:r>
              <a:rPr lang="en-US" sz="1800" dirty="0">
                <a:solidFill>
                  <a:srgbClr val="C00000"/>
                </a:solidFill>
              </a:rPr>
              <a:t>query</a:t>
            </a:r>
            <a:r>
              <a:rPr lang="en-US" sz="1800" dirty="0"/>
              <a:t> vector from a word reflects what that word </a:t>
            </a:r>
            <a:r>
              <a:rPr lang="en-US" sz="1800" dirty="0">
                <a:solidFill>
                  <a:srgbClr val="C00000"/>
                </a:solidFill>
              </a:rPr>
              <a:t>needs to know </a:t>
            </a:r>
            <a:r>
              <a:rPr lang="en-US" sz="1800" dirty="0"/>
              <a:t>from the rest of the sentence about one aspect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</a:t>
            </a:r>
            <a:r>
              <a:rPr lang="en-US" sz="1800" dirty="0">
                <a:solidFill>
                  <a:srgbClr val="C00000"/>
                </a:solidFill>
              </a:rPr>
              <a:t>key</a:t>
            </a:r>
            <a:r>
              <a:rPr lang="en-US" sz="1800" dirty="0"/>
              <a:t> vectors from other words reflect what those </a:t>
            </a:r>
            <a:r>
              <a:rPr lang="en-US" sz="1800" dirty="0">
                <a:solidFill>
                  <a:srgbClr val="C00000"/>
                </a:solidFill>
              </a:rPr>
              <a:t>words offer</a:t>
            </a:r>
            <a:r>
              <a:rPr lang="en-US" sz="1800" dirty="0"/>
              <a:t> in terms of that aspect.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2127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26E67-00FB-5E0E-C793-7771638AB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Specialty of Heads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F98ADCF-8A53-3AFF-F33B-12B1BFAA8B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29101" y="1542145"/>
            <a:ext cx="11038647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Some studies shows that many attention heads 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specialize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 particular syntactic or semantic roles</a:t>
            </a:r>
            <a:r>
              <a:rPr lang="en-US" altLang="en-US" sz="2600" dirty="0"/>
              <a:t> (e.g., 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head A might focus on verb- subject relationship and head B might focus to noun-adjectives relationships)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 training, if the model finds that learning a 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specific relationship 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 one head 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reduces loss 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(e.g., improves predictions), then: That head's </a:t>
            </a:r>
            <a:r>
              <a:rPr lang="en-US" sz="2600" dirty="0"/>
              <a:t>W</a:t>
            </a:r>
            <a:r>
              <a:rPr lang="en-US" sz="1600" dirty="0"/>
              <a:t>Q</a:t>
            </a:r>
            <a:r>
              <a:rPr lang="en-US" sz="2600" dirty="0"/>
              <a:t>,W</a:t>
            </a:r>
            <a:r>
              <a:rPr lang="en-US" sz="1600" dirty="0"/>
              <a:t>K</a:t>
            </a:r>
            <a:r>
              <a:rPr lang="en-US" sz="2600" dirty="0"/>
              <a:t>, and W</a:t>
            </a:r>
            <a:r>
              <a:rPr lang="en-US" sz="1600" dirty="0"/>
              <a:t>V 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will evolve to focus on that </a:t>
            </a:r>
            <a:r>
              <a:rPr lang="en-US" altLang="en-US" sz="2600" dirty="0"/>
              <a:t>relationship / pattern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lang="en-US" altLang="en-US" sz="2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600" dirty="0"/>
              <a:t>But in practice there is also </a:t>
            </a:r>
            <a:r>
              <a:rPr lang="en-US" sz="2600" dirty="0">
                <a:solidFill>
                  <a:srgbClr val="C00000"/>
                </a:solidFill>
              </a:rPr>
              <a:t>overlap</a:t>
            </a:r>
            <a:r>
              <a:rPr lang="en-US" sz="2600" dirty="0"/>
              <a:t> and redundancy. A head also might have a minor impact on other aspects other than the focused one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14D82-7DF1-D360-E572-A2B29232BCD1}"/>
              </a:ext>
            </a:extLst>
          </p:cNvPr>
          <p:cNvSpPr txBox="1"/>
          <p:nvPr/>
        </p:nvSpPr>
        <p:spPr>
          <a:xfrm>
            <a:off x="745125" y="6492875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https://arxiv.org/pdf/1911.03898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50C49-0732-8880-DD30-5E4D65AC3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4" y="5117169"/>
            <a:ext cx="2962275" cy="1602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25FB9C-6D84-E2FA-04C1-2D837EA49EC4}"/>
              </a:ext>
            </a:extLst>
          </p:cNvPr>
          <p:cNvSpPr txBox="1"/>
          <p:nvPr/>
        </p:nvSpPr>
        <p:spPr>
          <a:xfrm>
            <a:off x="3838575" y="5796714"/>
            <a:ext cx="51668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Attention distribution over Part-of-Speech (POS) tags for the top three specialized syntactic decoder heads. Large peaks appear at nouns and punctuation. </a:t>
            </a:r>
          </a:p>
        </p:txBody>
      </p:sp>
    </p:spTree>
    <p:extLst>
      <p:ext uri="{BB962C8B-B14F-4D97-AF65-F5344CB8AC3E}">
        <p14:creationId xmlns:p14="http://schemas.microsoft.com/office/powerpoint/2010/main" val="31481969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9645FC-5ADC-C107-AE62-D46F21A98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69" y="5038574"/>
            <a:ext cx="2322162" cy="18194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2436AA-0F7A-B537-DABB-4CE06C1E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109537"/>
            <a:ext cx="10515600" cy="1325563"/>
          </a:xfrm>
        </p:spPr>
        <p:txBody>
          <a:bodyPr/>
          <a:lstStyle/>
          <a:p>
            <a:r>
              <a:rPr lang="en-US" dirty="0"/>
              <a:t>Redundancy in Attention Heads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ABB9-E07C-2C62-2D3B-2BED963AD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856" y="127317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Problem</a:t>
            </a:r>
            <a:r>
              <a:rPr lang="en-US" sz="2400" dirty="0"/>
              <a:t>: Even with different subspaces, </a:t>
            </a:r>
            <a:r>
              <a:rPr lang="en-US" sz="2400" dirty="0">
                <a:solidFill>
                  <a:srgbClr val="C00000"/>
                </a:solidFill>
              </a:rPr>
              <a:t>redundancy</a:t>
            </a:r>
            <a:r>
              <a:rPr lang="en-US" sz="2400" dirty="0"/>
              <a:t> can still occur (Multiple heads focus on similar aspects)</a:t>
            </a:r>
          </a:p>
          <a:p>
            <a:pPr marL="0" indent="0">
              <a:buNone/>
            </a:pPr>
            <a:r>
              <a:rPr lang="en-US" sz="2400" b="1" dirty="0"/>
              <a:t>Solutions</a:t>
            </a:r>
            <a:r>
              <a:rPr lang="en-US" sz="2400" dirty="0"/>
              <a:t>:</a:t>
            </a:r>
          </a:p>
          <a:p>
            <a:r>
              <a:rPr lang="en-US" sz="2400" b="1" dirty="0"/>
              <a:t>Diversity-Promoting Regularization</a:t>
            </a:r>
            <a:r>
              <a:rPr lang="en-US" sz="2400" dirty="0"/>
              <a:t>: add a </a:t>
            </a:r>
            <a:r>
              <a:rPr lang="en-US" sz="2400" dirty="0">
                <a:solidFill>
                  <a:srgbClr val="C00000"/>
                </a:solidFill>
              </a:rPr>
              <a:t>penalty to loss function </a:t>
            </a:r>
            <a:r>
              <a:rPr lang="en-US" sz="2400" dirty="0"/>
              <a:t>which penalizes </a:t>
            </a:r>
            <a:r>
              <a:rPr lang="en-US" sz="2400" dirty="0">
                <a:solidFill>
                  <a:srgbClr val="C00000"/>
                </a:solidFill>
              </a:rPr>
              <a:t>similarity</a:t>
            </a:r>
            <a:r>
              <a:rPr lang="en-US" sz="2400" dirty="0"/>
              <a:t> between head outputs (e.g., using Cosine Similarity)</a:t>
            </a:r>
          </a:p>
          <a:p>
            <a:r>
              <a:rPr lang="en-US" sz="2400" b="1" dirty="0"/>
              <a:t>Attention Dropout</a:t>
            </a:r>
            <a:r>
              <a:rPr lang="en-US" sz="2400" dirty="0"/>
              <a:t>: Randomly </a:t>
            </a:r>
            <a:r>
              <a:rPr lang="en-US" sz="2400" dirty="0">
                <a:solidFill>
                  <a:srgbClr val="C00000"/>
                </a:solidFill>
              </a:rPr>
              <a:t>drop</a:t>
            </a:r>
            <a:r>
              <a:rPr lang="en-US" sz="2400" dirty="0"/>
              <a:t> individual attention heads </a:t>
            </a:r>
            <a:r>
              <a:rPr lang="en-US" sz="2400" dirty="0">
                <a:solidFill>
                  <a:srgbClr val="C00000"/>
                </a:solidFill>
              </a:rPr>
              <a:t>during training </a:t>
            </a:r>
            <a:r>
              <a:rPr lang="en-US" sz="2400" dirty="0"/>
              <a:t>(similar to dropout in NN).Forces heads to become individually useful, reducing over-reliance on a few heads.</a:t>
            </a:r>
          </a:p>
          <a:p>
            <a:r>
              <a:rPr lang="en-US" sz="2400" b="1" dirty="0"/>
              <a:t>Pruning</a:t>
            </a:r>
            <a:r>
              <a:rPr lang="en-US" sz="2400" dirty="0"/>
              <a:t>: Train with all heads, but </a:t>
            </a:r>
            <a:r>
              <a:rPr lang="en-US" sz="2400" dirty="0">
                <a:solidFill>
                  <a:srgbClr val="C00000"/>
                </a:solidFill>
              </a:rPr>
              <a:t>prune redundant </a:t>
            </a:r>
            <a:r>
              <a:rPr lang="en-US" sz="2400" dirty="0"/>
              <a:t>heads based on </a:t>
            </a:r>
            <a:r>
              <a:rPr lang="en-US" sz="2400" dirty="0">
                <a:solidFill>
                  <a:srgbClr val="C00000"/>
                </a:solidFill>
              </a:rPr>
              <a:t>similarity</a:t>
            </a:r>
            <a:r>
              <a:rPr lang="en-US" sz="2400" dirty="0"/>
              <a:t> to other heads or low contribution to final output of the model</a:t>
            </a:r>
          </a:p>
          <a:p>
            <a:r>
              <a:rPr lang="en-US" sz="2400" b="1" dirty="0"/>
              <a:t>Gating</a:t>
            </a:r>
            <a:r>
              <a:rPr lang="en-US" sz="2400" dirty="0"/>
              <a:t>: Add a controller layer that learns to </a:t>
            </a:r>
            <a:r>
              <a:rPr lang="en-US" sz="2400" dirty="0">
                <a:solidFill>
                  <a:srgbClr val="C00000"/>
                </a:solidFill>
              </a:rPr>
              <a:t>route different information </a:t>
            </a:r>
            <a:r>
              <a:rPr lang="en-US" sz="2400" dirty="0"/>
              <a:t>types to different heads (similar idea to </a:t>
            </a:r>
            <a:r>
              <a:rPr lang="en-US" sz="2400" dirty="0" err="1">
                <a:solidFill>
                  <a:srgbClr val="C00000"/>
                </a:solidFill>
              </a:rPr>
              <a:t>MoE</a:t>
            </a:r>
            <a:r>
              <a:rPr lang="en-US" sz="24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DAB813-773C-0EF5-540A-204E68CBF1BB}"/>
              </a:ext>
            </a:extLst>
          </p:cNvPr>
          <p:cNvSpPr txBox="1"/>
          <p:nvPr/>
        </p:nvSpPr>
        <p:spPr>
          <a:xfrm>
            <a:off x="7215381" y="6471464"/>
            <a:ext cx="29001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https://arxiv.org/pdf/1905.09418</a:t>
            </a:r>
          </a:p>
        </p:txBody>
      </p:sp>
    </p:spTree>
    <p:extLst>
      <p:ext uri="{BB962C8B-B14F-4D97-AF65-F5344CB8AC3E}">
        <p14:creationId xmlns:p14="http://schemas.microsoft.com/office/powerpoint/2010/main" val="18579993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machine learning&#10;&#10;Description automatically generated">
            <a:extLst>
              <a:ext uri="{FF2B5EF4-FFF2-40B4-BE49-F238E27FC236}">
                <a16:creationId xmlns:a16="http://schemas.microsoft.com/office/drawing/2014/main" id="{656F1516-71AC-BB91-BE4A-EC6EDEB6A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693" y="3426295"/>
            <a:ext cx="2138259" cy="2923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2D67B0-8C9A-EB37-036C-A94C63B3E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29" y="309149"/>
            <a:ext cx="11169621" cy="512961"/>
          </a:xfrm>
        </p:spPr>
        <p:txBody>
          <a:bodyPr>
            <a:normAutofit fontScale="90000"/>
          </a:bodyPr>
          <a:lstStyle/>
          <a:p>
            <a:r>
              <a:rPr lang="en-US" dirty="0"/>
              <a:t>Multi-Layer Attention - Discourse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49FD8-2721-4255-E55A-7A9847C8C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027" y="1295400"/>
            <a:ext cx="8139636" cy="52387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Problem</a:t>
            </a:r>
            <a:r>
              <a:rPr lang="en-US" dirty="0"/>
              <a:t>: Capturing </a:t>
            </a:r>
            <a:r>
              <a:rPr lang="en-US" dirty="0">
                <a:solidFill>
                  <a:srgbClr val="C00000"/>
                </a:solidFill>
              </a:rPr>
              <a:t>dependencies </a:t>
            </a:r>
            <a:r>
              <a:rPr lang="en-US" dirty="0"/>
              <a:t>between </a:t>
            </a:r>
            <a:r>
              <a:rPr lang="en-US" dirty="0">
                <a:solidFill>
                  <a:srgbClr val="C00000"/>
                </a:solidFill>
              </a:rPr>
              <a:t>sentences</a:t>
            </a:r>
            <a:r>
              <a:rPr lang="en-US" dirty="0"/>
              <a:t> that might be </a:t>
            </a:r>
            <a:r>
              <a:rPr lang="en-US" dirty="0">
                <a:solidFill>
                  <a:srgbClr val="C00000"/>
                </a:solidFill>
              </a:rPr>
              <a:t>far</a:t>
            </a:r>
            <a:r>
              <a:rPr lang="en-US" dirty="0"/>
              <a:t> apart is critical for </a:t>
            </a:r>
            <a:r>
              <a:rPr lang="en-US" dirty="0">
                <a:solidFill>
                  <a:srgbClr val="C00000"/>
                </a:solidFill>
              </a:rPr>
              <a:t>discourse integration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Solution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C00000"/>
                </a:solidFill>
              </a:rPr>
              <a:t>Stacking</a:t>
            </a:r>
            <a:r>
              <a:rPr lang="en-US" dirty="0"/>
              <a:t> multiple layers (</a:t>
            </a:r>
            <a:r>
              <a:rPr lang="en-US" dirty="0">
                <a:solidFill>
                  <a:srgbClr val="C00000"/>
                </a:solidFill>
              </a:rPr>
              <a:t>Multi-layer Attention</a:t>
            </a:r>
            <a:r>
              <a:rPr lang="en-US" dirty="0"/>
              <a:t>) allows the model to build a </a:t>
            </a:r>
            <a:r>
              <a:rPr lang="en-US" dirty="0">
                <a:solidFill>
                  <a:srgbClr val="C00000"/>
                </a:solidFill>
              </a:rPr>
              <a:t>hierarchical understanding</a:t>
            </a:r>
            <a:r>
              <a:rPr lang="en-US" dirty="0"/>
              <a:t> of the text</a:t>
            </a:r>
          </a:p>
          <a:p>
            <a:endParaRPr lang="en-US" dirty="0"/>
          </a:p>
          <a:p>
            <a:r>
              <a:rPr lang="en-US" dirty="0"/>
              <a:t>Early layers focus on simple and syntactic relationships, while </a:t>
            </a:r>
            <a:r>
              <a:rPr lang="en-US" dirty="0">
                <a:solidFill>
                  <a:srgbClr val="C00000"/>
                </a:solidFill>
              </a:rPr>
              <a:t>deeper layers </a:t>
            </a:r>
            <a:r>
              <a:rPr lang="en-US" dirty="0"/>
              <a:t>capture </a:t>
            </a:r>
            <a:r>
              <a:rPr lang="en-US" dirty="0">
                <a:solidFill>
                  <a:srgbClr val="C00000"/>
                </a:solidFill>
              </a:rPr>
              <a:t>higher-level </a:t>
            </a:r>
            <a:r>
              <a:rPr lang="en-US" dirty="0"/>
              <a:t>semantics and more complex and </a:t>
            </a:r>
            <a:r>
              <a:rPr lang="en-US" dirty="0">
                <a:solidFill>
                  <a:srgbClr val="C00000"/>
                </a:solidFill>
              </a:rPr>
              <a:t>abstract relations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77DA3-9A90-1048-1A3B-059A06592F30}"/>
              </a:ext>
            </a:extLst>
          </p:cNvPr>
          <p:cNvSpPr txBox="1"/>
          <p:nvPr/>
        </p:nvSpPr>
        <p:spPr>
          <a:xfrm>
            <a:off x="8702673" y="6349484"/>
            <a:ext cx="316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GPT 3 has </a:t>
            </a:r>
            <a:r>
              <a:rPr lang="en-US" b="0" i="0" dirty="0">
                <a:solidFill>
                  <a:srgbClr val="C00000"/>
                </a:solidFill>
                <a:effectLst/>
                <a:latin typeface="-apple-system"/>
              </a:rPr>
              <a:t>96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 attention layers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8FC104-1DA8-DD90-7F9A-84DC92B5C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673" y="1123949"/>
            <a:ext cx="3068219" cy="22056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AC5DC0-A138-94EE-F574-1E8AF23C9F16}"/>
              </a:ext>
            </a:extLst>
          </p:cNvPr>
          <p:cNvSpPr txBox="1"/>
          <p:nvPr/>
        </p:nvSpPr>
        <p:spPr>
          <a:xfrm>
            <a:off x="9247927" y="786152"/>
            <a:ext cx="2105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One refers to road</a:t>
            </a:r>
          </a:p>
        </p:txBody>
      </p:sp>
    </p:spTree>
    <p:extLst>
      <p:ext uri="{BB962C8B-B14F-4D97-AF65-F5344CB8AC3E}">
        <p14:creationId xmlns:p14="http://schemas.microsoft.com/office/powerpoint/2010/main" val="38057836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19A5B-CAB1-775B-C636-F62E80C01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Specialty of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CFD23-1753-3100-8748-5327AEE12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One research studied BERT  </a:t>
            </a:r>
            <a:r>
              <a:rPr lang="en-US" sz="2600" dirty="0">
                <a:solidFill>
                  <a:srgbClr val="C00000"/>
                </a:solidFill>
              </a:rPr>
              <a:t>layer by layer </a:t>
            </a:r>
            <a:r>
              <a:rPr lang="en-US" sz="2600" dirty="0"/>
              <a:t>to determine where BERT encodes different types of information:</a:t>
            </a:r>
          </a:p>
          <a:p>
            <a:pPr marL="514350" lvl="0" indent="-5143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600" b="1" dirty="0"/>
              <a:t>Lower layers </a:t>
            </a:r>
            <a:r>
              <a:rPr lang="en-US" altLang="en-US" sz="2600" dirty="0"/>
              <a:t>(closer to input): contain </a:t>
            </a:r>
            <a:r>
              <a:rPr lang="en-US" altLang="en-US" sz="2600" dirty="0">
                <a:solidFill>
                  <a:srgbClr val="C00000"/>
                </a:solidFill>
              </a:rPr>
              <a:t>syntactic</a:t>
            </a:r>
            <a:r>
              <a:rPr lang="en-US" altLang="en-US" sz="2600" dirty="0"/>
              <a:t> information (e.g., POS tags, dependency structure).</a:t>
            </a:r>
          </a:p>
          <a:p>
            <a:pPr marL="514350" lvl="0" indent="-5143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600" b="1" dirty="0"/>
              <a:t>Middle layers</a:t>
            </a:r>
            <a:r>
              <a:rPr lang="en-US" altLang="en-US" sz="2600" dirty="0"/>
              <a:t>: show </a:t>
            </a:r>
            <a:r>
              <a:rPr lang="en-US" altLang="en-US" sz="2600" dirty="0">
                <a:solidFill>
                  <a:srgbClr val="C00000"/>
                </a:solidFill>
              </a:rPr>
              <a:t>entity-level</a:t>
            </a:r>
            <a:r>
              <a:rPr lang="en-US" altLang="en-US" sz="2600" dirty="0"/>
              <a:t> information (like NER, semantic roles).</a:t>
            </a:r>
          </a:p>
          <a:p>
            <a:pPr marL="514350" lvl="0" indent="-5143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600" b="1" dirty="0"/>
              <a:t>Upper layers</a:t>
            </a:r>
            <a:r>
              <a:rPr lang="en-US" altLang="en-US" sz="2600" dirty="0"/>
              <a:t>: capture deeper </a:t>
            </a:r>
            <a:r>
              <a:rPr lang="en-US" altLang="en-US" sz="2600" dirty="0">
                <a:solidFill>
                  <a:srgbClr val="C00000"/>
                </a:solidFill>
              </a:rPr>
              <a:t>semantics</a:t>
            </a:r>
            <a:r>
              <a:rPr lang="en-US" altLang="en-US" sz="2600" dirty="0"/>
              <a:t>, and </a:t>
            </a:r>
            <a:r>
              <a:rPr lang="en-US" altLang="en-US" sz="2600" dirty="0">
                <a:solidFill>
                  <a:srgbClr val="C00000"/>
                </a:solidFill>
              </a:rPr>
              <a:t>relationships</a:t>
            </a:r>
            <a:r>
              <a:rPr lang="en-US" altLang="en-US" sz="2600" dirty="0"/>
              <a:t> including </a:t>
            </a:r>
            <a:r>
              <a:rPr lang="en-US" altLang="en-US" sz="2600" dirty="0">
                <a:solidFill>
                  <a:srgbClr val="C00000"/>
                </a:solidFill>
              </a:rPr>
              <a:t>coreference</a:t>
            </a:r>
            <a:r>
              <a:rPr lang="en-US" altLang="en-US" sz="2600" dirty="0"/>
              <a:t> resolution</a:t>
            </a:r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E7E698-1E5E-77EF-1029-A48A70CEE4F1}"/>
              </a:ext>
            </a:extLst>
          </p:cNvPr>
          <p:cNvSpPr txBox="1"/>
          <p:nvPr/>
        </p:nvSpPr>
        <p:spPr>
          <a:xfrm>
            <a:off x="3421335" y="649287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https://aclanthology.org/P19-1452.pdf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5BDD47-F940-83E1-856A-E47FD5047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555" y="4324350"/>
            <a:ext cx="3495560" cy="2445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D1D7A4-D3A4-6504-BA36-FA5F37129276}"/>
              </a:ext>
            </a:extLst>
          </p:cNvPr>
          <p:cNvSpPr txBox="1"/>
          <p:nvPr/>
        </p:nvSpPr>
        <p:spPr>
          <a:xfrm>
            <a:off x="1085849" y="4829086"/>
            <a:ext cx="64293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/>
              <a:t>Hierarchical Encoding Emerges Naturally</a:t>
            </a:r>
            <a:r>
              <a:rPr lang="en-US" sz="1800" dirty="0"/>
              <a:t>: BERT, despite not being explicitly programmed for these tasks, learns them in order, stacking them from low-level syntax to high-level semantics.</a:t>
            </a:r>
          </a:p>
        </p:txBody>
      </p:sp>
    </p:spTree>
    <p:extLst>
      <p:ext uri="{BB962C8B-B14F-4D97-AF65-F5344CB8AC3E}">
        <p14:creationId xmlns:p14="http://schemas.microsoft.com/office/powerpoint/2010/main" val="5131862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0025" y="455902"/>
            <a:ext cx="8063949" cy="622222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Self-Attention</a:t>
            </a:r>
            <a:r>
              <a:rPr lang="en-US" spc="-5" dirty="0"/>
              <a:t> vs RNN</a:t>
            </a:r>
            <a:endParaRPr spc="-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72991" y="3248072"/>
            <a:ext cx="3578027" cy="3452797"/>
          </a:xfrm>
          <a:prstGeom prst="rect">
            <a:avLst/>
          </a:prstGeom>
        </p:spPr>
      </p:pic>
      <p:sp>
        <p:nvSpPr>
          <p:cNvPr id="16" name="object 3">
            <a:extLst>
              <a:ext uri="{FF2B5EF4-FFF2-40B4-BE49-F238E27FC236}">
                <a16:creationId xmlns:a16="http://schemas.microsoft.com/office/drawing/2014/main" id="{31A51E3B-5BFA-7F91-CBAF-3E3D9C60C922}"/>
              </a:ext>
            </a:extLst>
          </p:cNvPr>
          <p:cNvSpPr txBox="1"/>
          <p:nvPr/>
        </p:nvSpPr>
        <p:spPr>
          <a:xfrm>
            <a:off x="725068" y="1286300"/>
            <a:ext cx="11352631" cy="2355772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354965" indent="-342900">
              <a:spcBef>
                <a:spcPts val="969"/>
              </a:spcBef>
              <a:buFont typeface="Arial" panose="020B0604020202020204" pitchFamily="34" charset="0"/>
              <a:buChar char="•"/>
              <a:tabLst>
                <a:tab pos="347980" algn="l"/>
                <a:tab pos="349250" algn="l"/>
              </a:tabLst>
            </a:pPr>
            <a:r>
              <a:rPr lang="en-US" sz="2400" b="0" i="0" u="none" strike="noStrike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In RNN, information is conveyed by the </a:t>
            </a:r>
            <a:r>
              <a:rPr lang="en-US" sz="2400" b="0" i="0" u="none" strike="noStrike" kern="100" dirty="0">
                <a:solidFill>
                  <a:srgbClr val="C00000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hidden state vector</a:t>
            </a:r>
            <a:r>
              <a:rPr lang="en-US" sz="2400" b="0" i="0" u="none" strike="noStrike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which acts as a </a:t>
            </a:r>
            <a:r>
              <a:rPr lang="en-US" sz="2400" b="0" i="0" u="none" strike="noStrike" kern="100" dirty="0">
                <a:solidFill>
                  <a:srgbClr val="C00000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bottleneck</a:t>
            </a:r>
          </a:p>
          <a:p>
            <a:pPr marL="354965" indent="-342900">
              <a:spcBef>
                <a:spcPts val="969"/>
              </a:spcBef>
              <a:buFont typeface="Arial" panose="020B0604020202020204" pitchFamily="34" charset="0"/>
              <a:buChar char="•"/>
              <a:tabLst>
                <a:tab pos="347980" algn="l"/>
                <a:tab pos="349250" algn="l"/>
              </a:tabLst>
            </a:pPr>
            <a:r>
              <a:rPr lang="en-US" sz="2400" b="0" i="0" u="none" strike="noStrike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Self-attention captures </a:t>
            </a:r>
            <a:r>
              <a:rPr lang="en-US" sz="2400" b="0" i="0" u="none" strike="noStrike" kern="100" dirty="0">
                <a:solidFill>
                  <a:srgbClr val="C00000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different aspects </a:t>
            </a:r>
            <a:r>
              <a:rPr lang="en-US" sz="2400" b="0" i="0" u="none" strike="noStrike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of information and </a:t>
            </a:r>
            <a:r>
              <a:rPr lang="en-US" sz="2400" b="0" i="0" u="none" strike="noStrike" kern="100" dirty="0">
                <a:solidFill>
                  <a:srgbClr val="C00000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long-range dependencies </a:t>
            </a:r>
            <a:r>
              <a:rPr lang="en-US" sz="2400" b="0" i="0" u="none" strike="noStrike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that cannot be captured by RNN-based attention</a:t>
            </a:r>
          </a:p>
          <a:p>
            <a:pPr marL="354965" indent="-342900">
              <a:spcBef>
                <a:spcPts val="969"/>
              </a:spcBef>
              <a:buFont typeface="Arial" panose="020B0604020202020204" pitchFamily="34" charset="0"/>
              <a:buChar char="•"/>
              <a:tabLst>
                <a:tab pos="347980" algn="l"/>
                <a:tab pos="349250" algn="l"/>
              </a:tabLst>
            </a:pPr>
            <a:r>
              <a:rPr lang="en-US" sz="2400" spc="-5" dirty="0">
                <a:cs typeface="Arial MT"/>
              </a:rPr>
              <a:t>Despite the </a:t>
            </a:r>
            <a:r>
              <a:rPr lang="en-US" sz="2400" spc="-5" dirty="0">
                <a:solidFill>
                  <a:srgbClr val="C00000"/>
                </a:solidFill>
                <a:cs typeface="Arial MT"/>
              </a:rPr>
              <a:t>sequential</a:t>
            </a:r>
            <a:r>
              <a:rPr lang="en-US" sz="2400" spc="-5" dirty="0">
                <a:cs typeface="Arial MT"/>
              </a:rPr>
              <a:t> processing in RNNs, self-attention is </a:t>
            </a:r>
            <a:r>
              <a:rPr lang="en-US" sz="2400" spc="-5" dirty="0">
                <a:solidFill>
                  <a:srgbClr val="C00000"/>
                </a:solidFill>
                <a:cs typeface="Arial MT"/>
              </a:rPr>
              <a:t>order agnostic</a:t>
            </a:r>
          </a:p>
          <a:p>
            <a:pPr marL="354965" indent="-342900">
              <a:spcBef>
                <a:spcPts val="969"/>
              </a:spcBef>
              <a:buFont typeface="Arial" panose="020B0604020202020204" pitchFamily="34" charset="0"/>
              <a:buChar char="•"/>
              <a:tabLst>
                <a:tab pos="347980" algn="l"/>
                <a:tab pos="349250" algn="l"/>
              </a:tabLst>
            </a:pPr>
            <a:endParaRPr sz="2400" dirty="0">
              <a:solidFill>
                <a:srgbClr val="C00000"/>
              </a:solidFill>
              <a:cs typeface="Arial M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835844-8462-4DF7-171E-4832D2CCD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50" y="3332209"/>
            <a:ext cx="6434992" cy="345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809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83E79-E1D1-3957-1BE3-EBA97C573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10" y="336465"/>
            <a:ext cx="9810215" cy="444586"/>
          </a:xfrm>
        </p:spPr>
        <p:txBody>
          <a:bodyPr>
            <a:normAutofit fontScale="90000"/>
          </a:bodyPr>
          <a:lstStyle/>
          <a:p>
            <a:r>
              <a:rPr lang="en-US" dirty="0"/>
              <a:t>Order Agnostic vs Sequential - Example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01AC8-7CF6-8E0D-8485-0013DFC9C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1109" y="1187862"/>
            <a:ext cx="11219915" cy="5432013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In sequential approach </a:t>
            </a:r>
            <a:r>
              <a:rPr lang="en-US" sz="2400" dirty="0">
                <a:solidFill>
                  <a:srgbClr val="C00000"/>
                </a:solidFill>
              </a:rPr>
              <a:t>previous</a:t>
            </a:r>
            <a:r>
              <a:rPr lang="en-US" sz="2400" dirty="0"/>
              <a:t> words </a:t>
            </a:r>
            <a:r>
              <a:rPr lang="en-US" sz="2400" dirty="0">
                <a:solidFill>
                  <a:srgbClr val="C00000"/>
                </a:solidFill>
              </a:rPr>
              <a:t>attend</a:t>
            </a:r>
            <a:r>
              <a:rPr lang="en-US" sz="2400" dirty="0"/>
              <a:t> in the context of the </a:t>
            </a:r>
            <a:r>
              <a:rPr lang="en-US" sz="2400" dirty="0">
                <a:solidFill>
                  <a:srgbClr val="C00000"/>
                </a:solidFill>
              </a:rPr>
              <a:t>next</a:t>
            </a:r>
            <a:r>
              <a:rPr lang="en-US" sz="2400" dirty="0"/>
              <a:t> word  </a:t>
            </a:r>
          </a:p>
          <a:p>
            <a:r>
              <a:rPr lang="en-US" sz="2400" dirty="0"/>
              <a:t>In an order agnostic approach </a:t>
            </a:r>
            <a:r>
              <a:rPr lang="en-US" sz="2400" dirty="0">
                <a:solidFill>
                  <a:srgbClr val="C00000"/>
                </a:solidFill>
              </a:rPr>
              <a:t>every</a:t>
            </a:r>
            <a:r>
              <a:rPr lang="en-US" sz="2400" dirty="0"/>
              <a:t> words </a:t>
            </a:r>
            <a:r>
              <a:rPr lang="en-US" sz="2400" dirty="0">
                <a:solidFill>
                  <a:srgbClr val="C00000"/>
                </a:solidFill>
              </a:rPr>
              <a:t>attend</a:t>
            </a:r>
            <a:r>
              <a:rPr lang="en-US" sz="2400" dirty="0"/>
              <a:t> the contextual meaning of </a:t>
            </a:r>
            <a:r>
              <a:rPr lang="en-US" sz="2400" dirty="0">
                <a:solidFill>
                  <a:srgbClr val="C00000"/>
                </a:solidFill>
              </a:rPr>
              <a:t>every</a:t>
            </a:r>
            <a:r>
              <a:rPr lang="en-US" sz="2400" dirty="0"/>
              <a:t> other words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Example: Meaning of “</a:t>
            </a:r>
            <a:r>
              <a:rPr lang="en-US" sz="2400" dirty="0">
                <a:solidFill>
                  <a:srgbClr val="C00000"/>
                </a:solidFill>
              </a:rPr>
              <a:t>bank</a:t>
            </a:r>
            <a:r>
              <a:rPr lang="en-US" sz="2400" dirty="0"/>
              <a:t>” in the following </a:t>
            </a:r>
            <a:r>
              <a:rPr lang="en-US" sz="2400" dirty="0">
                <a:solidFill>
                  <a:srgbClr val="C00000"/>
                </a:solidFill>
              </a:rPr>
              <a:t>context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“I got to the west bank. It is a region in the west side of a river.”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RNN 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C00000"/>
                </a:solidFill>
              </a:rPr>
              <a:t>Sequential</a:t>
            </a:r>
            <a:r>
              <a:rPr lang="en-US" sz="2400" dirty="0"/>
              <a:t> processing doesn't work well since there is no indication of the meaning of the bank in the first sentence</a:t>
            </a:r>
          </a:p>
          <a:p>
            <a:r>
              <a:rPr lang="en-US" sz="2400" b="1" dirty="0"/>
              <a:t>Self Attention</a:t>
            </a:r>
            <a:r>
              <a:rPr lang="en-US" sz="2400" dirty="0"/>
              <a:t>: Transforms general embedding of “Bank” word regrading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all other words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 the </a:t>
            </a:r>
            <a:r>
              <a:rPr lang="en-US" sz="2400" dirty="0">
                <a:solidFill>
                  <a:srgbClr val="C00000"/>
                </a:solidFill>
              </a:rPr>
              <a:t>context window</a:t>
            </a:r>
          </a:p>
          <a:p>
            <a:endParaRPr lang="en-US" sz="2400" dirty="0"/>
          </a:p>
          <a:p>
            <a:endParaRPr lang="en-US" sz="2400" b="1" dirty="0"/>
          </a:p>
        </p:txBody>
      </p:sp>
      <p:pic>
        <p:nvPicPr>
          <p:cNvPr id="4" name="object 14">
            <a:extLst>
              <a:ext uri="{FF2B5EF4-FFF2-40B4-BE49-F238E27FC236}">
                <a16:creationId xmlns:a16="http://schemas.microsoft.com/office/drawing/2014/main" id="{F0C19268-19BE-E155-8BFD-AD30F6E20CF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0556" y="3848100"/>
            <a:ext cx="1135294" cy="922996"/>
          </a:xfrm>
          <a:prstGeom prst="rect">
            <a:avLst/>
          </a:prstGeom>
        </p:spPr>
      </p:pic>
      <p:pic>
        <p:nvPicPr>
          <p:cNvPr id="5" name="object 13">
            <a:extLst>
              <a:ext uri="{FF2B5EF4-FFF2-40B4-BE49-F238E27FC236}">
                <a16:creationId xmlns:a16="http://schemas.microsoft.com/office/drawing/2014/main" id="{18388AE5-75F0-377E-F2D2-E5F4A7F9A52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5480" y="3751294"/>
            <a:ext cx="1221019" cy="1019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058B19-0D7A-C563-7A93-54E5952DB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063" y="2698595"/>
            <a:ext cx="3453364" cy="192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354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19BD5-2035-CF33-D409-21877FC8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595" y="458238"/>
            <a:ext cx="11020630" cy="512961"/>
          </a:xfrm>
        </p:spPr>
        <p:txBody>
          <a:bodyPr>
            <a:normAutofit fontScale="90000"/>
          </a:bodyPr>
          <a:lstStyle/>
          <a:p>
            <a:r>
              <a:rPr lang="en-US" dirty="0"/>
              <a:t>Long-Range Dependencies - Context Window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6369C7-190D-55EF-140A-01389137C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7295" y="1397405"/>
            <a:ext cx="11409605" cy="11079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context window refers to the </a:t>
            </a:r>
            <a:r>
              <a:rPr lang="en-US" dirty="0">
                <a:solidFill>
                  <a:srgbClr val="C00000"/>
                </a:solidFill>
              </a:rPr>
              <a:t>maximum number of tokens </a:t>
            </a:r>
            <a:r>
              <a:rPr lang="en-US" dirty="0"/>
              <a:t>that the model can consider simultaneously in its </a:t>
            </a:r>
            <a:r>
              <a:rPr lang="en-US" dirty="0">
                <a:solidFill>
                  <a:srgbClr val="C00000"/>
                </a:solidFill>
              </a:rPr>
              <a:t>attention mechanism </a:t>
            </a:r>
          </a:p>
          <a:p>
            <a:r>
              <a:rPr lang="en-US" dirty="0"/>
              <a:t>It defines the </a:t>
            </a:r>
            <a:r>
              <a:rPr lang="en-US" dirty="0">
                <a:solidFill>
                  <a:srgbClr val="C00000"/>
                </a:solidFill>
              </a:rPr>
              <a:t>scope</a:t>
            </a:r>
            <a:r>
              <a:rPr lang="en-US" dirty="0"/>
              <a:t> within which the self-attention mechanism can operate.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A5CCA-5385-5FC6-E8E5-BFB3C631F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265" y="3019424"/>
            <a:ext cx="4641889" cy="2523781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DFED66B6-EAA4-B5CA-8570-D6CF544E2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420" y="3038473"/>
            <a:ext cx="6908800" cy="233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/>
              <a:t>BERT</a:t>
            </a:r>
            <a:r>
              <a:rPr lang="en-US" altLang="en-US" dirty="0"/>
              <a:t>: Typically uses a fixed context window size of 512 tokens</a:t>
            </a: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/>
              <a:t>Standard GPT-4 </a:t>
            </a:r>
            <a:r>
              <a:rPr lang="en-US" dirty="0"/>
              <a:t>: </a:t>
            </a:r>
            <a:r>
              <a:rPr lang="en-US" altLang="en-US" dirty="0"/>
              <a:t>Uses a fixed context window size of 8192 tokens</a:t>
            </a: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/>
              <a:t>GPT-4</a:t>
            </a:r>
            <a:r>
              <a:rPr lang="en-US" altLang="en-US" b="1" dirty="0"/>
              <a:t> with </a:t>
            </a:r>
            <a:r>
              <a:rPr lang="en-US" b="1" dirty="0"/>
              <a:t>Extended Context Version</a:t>
            </a:r>
            <a:r>
              <a:rPr lang="en-US" dirty="0"/>
              <a:t>: Up to </a:t>
            </a:r>
            <a:r>
              <a:rPr lang="en-US" dirty="0">
                <a:solidFill>
                  <a:srgbClr val="C00000"/>
                </a:solidFill>
              </a:rPr>
              <a:t>32,768</a:t>
            </a:r>
            <a:r>
              <a:rPr lang="en-US" dirty="0"/>
              <a:t> tokens</a:t>
            </a: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/>
              <a:t>DeepSeek-R1</a:t>
            </a:r>
            <a:r>
              <a:rPr lang="en-US" dirty="0"/>
              <a:t>: Offers a context window of </a:t>
            </a:r>
            <a:r>
              <a:rPr lang="en-US" dirty="0">
                <a:solidFill>
                  <a:srgbClr val="C00000"/>
                </a:solidFill>
              </a:rPr>
              <a:t>131,072</a:t>
            </a:r>
            <a:r>
              <a:rPr lang="en-US" dirty="0"/>
              <a:t> token</a:t>
            </a: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/>
              <a:t>Claude Opus 4</a:t>
            </a:r>
            <a:r>
              <a:rPr lang="en-US" dirty="0"/>
              <a:t>: Up to </a:t>
            </a:r>
            <a:r>
              <a:rPr lang="en-US" dirty="0">
                <a:solidFill>
                  <a:srgbClr val="C00000"/>
                </a:solidFill>
              </a:rPr>
              <a:t>200K</a:t>
            </a:r>
            <a:r>
              <a:rPr lang="en-US" dirty="0"/>
              <a:t> tokens</a:t>
            </a: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/>
              <a:t>Grok 4 </a:t>
            </a:r>
            <a:r>
              <a:rPr lang="en-US" dirty="0"/>
              <a:t>: Up to </a:t>
            </a:r>
            <a:r>
              <a:rPr lang="en-US" dirty="0">
                <a:solidFill>
                  <a:srgbClr val="C00000"/>
                </a:solidFill>
              </a:rPr>
              <a:t>256k</a:t>
            </a:r>
            <a:r>
              <a:rPr lang="en-US" dirty="0"/>
              <a:t> tokens</a:t>
            </a: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/>
              <a:t>GPT 5</a:t>
            </a:r>
            <a:r>
              <a:rPr lang="en-US" dirty="0"/>
              <a:t>: Up to </a:t>
            </a:r>
            <a:r>
              <a:rPr lang="en-US" dirty="0">
                <a:solidFill>
                  <a:srgbClr val="C00000"/>
                </a:solidFill>
              </a:rPr>
              <a:t>400K</a:t>
            </a:r>
            <a:r>
              <a:rPr lang="en-US" dirty="0"/>
              <a:t> tokens </a:t>
            </a: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it-IT" b="1" dirty="0"/>
              <a:t>Gemini 2.5 Pro: </a:t>
            </a:r>
            <a:r>
              <a:rPr lang="it-IT" dirty="0"/>
              <a:t>Up to </a:t>
            </a:r>
            <a:r>
              <a:rPr lang="it-IT" dirty="0">
                <a:solidFill>
                  <a:srgbClr val="C00000"/>
                </a:solidFill>
              </a:rPr>
              <a:t>1M</a:t>
            </a:r>
            <a:r>
              <a:rPr lang="it-IT" dirty="0"/>
              <a:t> </a:t>
            </a:r>
            <a:r>
              <a:rPr lang="en-US" dirty="0"/>
              <a:t>tokens</a:t>
            </a:r>
          </a:p>
        </p:txBody>
      </p:sp>
    </p:spTree>
    <p:extLst>
      <p:ext uri="{BB962C8B-B14F-4D97-AF65-F5344CB8AC3E}">
        <p14:creationId xmlns:p14="http://schemas.microsoft.com/office/powerpoint/2010/main" val="30820118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2041A-8C86-E387-D1CB-3618E223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25" y="19208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General Embeddings using LLMs – Training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3644A-E40E-6E3A-4EB5-B19E64E9E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375"/>
            <a:ext cx="113538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Token embeddings in LLMs are </a:t>
            </a:r>
            <a:r>
              <a:rPr lang="en-US" sz="2600" dirty="0">
                <a:solidFill>
                  <a:srgbClr val="C00000"/>
                </a:solidFill>
              </a:rPr>
              <a:t>trainable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parameters</a:t>
            </a:r>
          </a:p>
          <a:p>
            <a:r>
              <a:rPr lang="en-US" sz="2600" dirty="0"/>
              <a:t>During training, the initial values of embeddings are </a:t>
            </a:r>
            <a:r>
              <a:rPr lang="en-US" sz="2600" dirty="0">
                <a:solidFill>
                  <a:srgbClr val="C00000"/>
                </a:solidFill>
              </a:rPr>
              <a:t>randomly initialized</a:t>
            </a:r>
          </a:p>
          <a:p>
            <a:r>
              <a:rPr lang="en-US" sz="2600" dirty="0"/>
              <a:t>The model is trained on </a:t>
            </a:r>
            <a:r>
              <a:rPr lang="en-US" sz="2600" dirty="0">
                <a:solidFill>
                  <a:srgbClr val="C00000"/>
                </a:solidFill>
              </a:rPr>
              <a:t>huge textual data </a:t>
            </a:r>
            <a:r>
              <a:rPr lang="en-US" sz="2600" dirty="0"/>
              <a:t>(pre-training)</a:t>
            </a:r>
          </a:p>
          <a:p>
            <a:r>
              <a:rPr lang="en-US" sz="2600" dirty="0"/>
              <a:t>During training on each training text, each input </a:t>
            </a:r>
            <a:r>
              <a:rPr lang="en-US" sz="2600" dirty="0">
                <a:solidFill>
                  <a:srgbClr val="C00000"/>
                </a:solidFill>
              </a:rPr>
              <a:t>embedding</a:t>
            </a:r>
            <a:r>
              <a:rPr lang="en-US" sz="2600" dirty="0"/>
              <a:t> related to that text is </a:t>
            </a:r>
            <a:r>
              <a:rPr lang="en-US" sz="2600" dirty="0">
                <a:solidFill>
                  <a:srgbClr val="C00000"/>
                </a:solidFill>
              </a:rPr>
              <a:t>updated</a:t>
            </a:r>
            <a:r>
              <a:rPr lang="en-US" sz="2600" dirty="0"/>
              <a:t> using </a:t>
            </a:r>
            <a:r>
              <a:rPr lang="en-US" sz="2600" dirty="0">
                <a:solidFill>
                  <a:srgbClr val="C00000"/>
                </a:solidFill>
              </a:rPr>
              <a:t>backpropagation</a:t>
            </a:r>
            <a:r>
              <a:rPr lang="en-US" sz="2600" dirty="0"/>
              <a:t> in a way that it can represent the meaning of the token in self-attention mechanism efficiently</a:t>
            </a:r>
          </a:p>
          <a:p>
            <a:r>
              <a:rPr lang="en-US" sz="2600" dirty="0"/>
              <a:t>By the end of training, each embedding reflects a </a:t>
            </a:r>
            <a:r>
              <a:rPr lang="en-US" sz="2600" dirty="0">
                <a:solidFill>
                  <a:srgbClr val="C00000"/>
                </a:solidFill>
              </a:rPr>
              <a:t>general representation </a:t>
            </a:r>
            <a:r>
              <a:rPr lang="en-US" sz="2600" dirty="0"/>
              <a:t>based on all contexts it appeared in (e.g., bank reflects both financial and river contexts)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78661-ADB1-9606-9B35-2415EC922D90}"/>
              </a:ext>
            </a:extLst>
          </p:cNvPr>
          <p:cNvSpPr txBox="1"/>
          <p:nvPr/>
        </p:nvSpPr>
        <p:spPr>
          <a:xfrm>
            <a:off x="2114549" y="4826675"/>
            <a:ext cx="87725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Randomly initialize embedding matrix E (all tokens)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For each training sample: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Tokenize → token IDs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For each token ID: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    Look up the embedding from 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Process embeddings in the LLM using self-attention and produce 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During backprop, update embeddings (and other params) to reduce loss</a:t>
            </a:r>
          </a:p>
        </p:txBody>
      </p:sp>
    </p:spTree>
    <p:extLst>
      <p:ext uri="{BB962C8B-B14F-4D97-AF65-F5344CB8AC3E}">
        <p14:creationId xmlns:p14="http://schemas.microsoft.com/office/powerpoint/2010/main" val="509079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38200" y="1728407"/>
            <a:ext cx="11239500" cy="1546860"/>
          </a:xfrm>
          <a:prstGeom prst="rect">
            <a:avLst/>
          </a:prstGeom>
        </p:spPr>
        <p:txBody>
          <a:bodyPr vert="horz" wrap="square" lIns="0" tIns="0" rIns="0" bIns="0" rtlCol="0">
            <a:normAutofit lnSpcReduction="10000"/>
          </a:bodyPr>
          <a:lstStyle/>
          <a:p>
            <a:pPr marL="342900" marR="12500" indent="-342900">
              <a:spcAft>
                <a:spcPts val="800"/>
              </a:spcAft>
              <a:buSzPct val="145454"/>
              <a:buFont typeface="Arial" panose="020B0604020202020204" pitchFamily="34" charset="0"/>
              <a:buChar char="•"/>
              <a:tabLst>
                <a:tab pos="294647" algn="l"/>
              </a:tabLst>
            </a:pPr>
            <a:r>
              <a:rPr lang="en-US" sz="2400" dirty="0">
                <a:cs typeface="Times New Roman"/>
              </a:rPr>
              <a:t>Each </a:t>
            </a:r>
            <a:r>
              <a:rPr lang="en-US" sz="2400" dirty="0">
                <a:solidFill>
                  <a:srgbClr val="C00000"/>
                </a:solidFill>
                <a:cs typeface="Times New Roman"/>
              </a:rPr>
              <a:t>value of a feature </a:t>
            </a:r>
            <a:r>
              <a:rPr lang="en-US" sz="2400" dirty="0">
                <a:cs typeface="Times New Roman"/>
              </a:rPr>
              <a:t>of a word / concept can be </a:t>
            </a:r>
            <a:r>
              <a:rPr lang="en-US" sz="2400" dirty="0">
                <a:solidFill>
                  <a:srgbClr val="C00000"/>
                </a:solidFill>
                <a:cs typeface="Times New Roman"/>
              </a:rPr>
              <a:t>encoded</a:t>
            </a:r>
            <a:r>
              <a:rPr lang="en-US" sz="2400" dirty="0">
                <a:cs typeface="Times New Roman"/>
              </a:rPr>
              <a:t> by a </a:t>
            </a:r>
            <a:r>
              <a:rPr lang="en-US" sz="2400" dirty="0">
                <a:solidFill>
                  <a:srgbClr val="C00000"/>
                </a:solidFill>
                <a:cs typeface="Times New Roman"/>
              </a:rPr>
              <a:t>number</a:t>
            </a:r>
          </a:p>
          <a:p>
            <a:pPr marL="342900" marR="12500" indent="-342900">
              <a:spcAft>
                <a:spcPts val="800"/>
              </a:spcAft>
              <a:buSzPct val="145454"/>
              <a:buFont typeface="Arial" panose="020B0604020202020204" pitchFamily="34" charset="0"/>
              <a:buChar char="•"/>
              <a:tabLst>
                <a:tab pos="294647" algn="l"/>
              </a:tabLst>
            </a:pPr>
            <a:r>
              <a:rPr lang="en-US" sz="2400" dirty="0">
                <a:cs typeface="Times New Roman"/>
              </a:rPr>
              <a:t>A word can be represented by a </a:t>
            </a:r>
            <a:r>
              <a:rPr lang="en-US" sz="2400" dirty="0">
                <a:solidFill>
                  <a:srgbClr val="C00000"/>
                </a:solidFill>
                <a:cs typeface="Times New Roman"/>
              </a:rPr>
              <a:t>vector</a:t>
            </a:r>
            <a:r>
              <a:rPr lang="en-US" sz="2400" dirty="0">
                <a:solidFill>
                  <a:srgbClr val="FF0000"/>
                </a:solidFill>
                <a:cs typeface="Times New Roman"/>
              </a:rPr>
              <a:t> </a:t>
            </a:r>
            <a:r>
              <a:rPr lang="en-US" sz="2400" dirty="0">
                <a:cs typeface="Times New Roman"/>
              </a:rPr>
              <a:t>as an </a:t>
            </a:r>
            <a:r>
              <a:rPr lang="en-US" sz="2400" dirty="0">
                <a:solidFill>
                  <a:srgbClr val="C00000"/>
                </a:solidFill>
                <a:cs typeface="Times New Roman"/>
              </a:rPr>
              <a:t>ordered</a:t>
            </a:r>
            <a:r>
              <a:rPr lang="en-US" sz="2400" dirty="0">
                <a:cs typeface="Times New Roman"/>
              </a:rPr>
              <a:t> list of </a:t>
            </a:r>
            <a:r>
              <a:rPr lang="en-US" sz="2400" dirty="0">
                <a:solidFill>
                  <a:srgbClr val="C00000"/>
                </a:solidFill>
                <a:cs typeface="Times New Roman"/>
              </a:rPr>
              <a:t>numbers </a:t>
            </a:r>
            <a:r>
              <a:rPr lang="en-US" sz="2400" dirty="0">
                <a:cs typeface="Times New Roman"/>
              </a:rPr>
              <a:t>in which </a:t>
            </a:r>
            <a:r>
              <a:rPr lang="en-US" sz="2400" dirty="0">
                <a:solidFill>
                  <a:srgbClr val="C00000"/>
                </a:solidFill>
                <a:cs typeface="Times New Roman"/>
              </a:rPr>
              <a:t>each position </a:t>
            </a:r>
            <a:r>
              <a:rPr lang="en-US" sz="2400" dirty="0">
                <a:cs typeface="Times New Roman"/>
              </a:rPr>
              <a:t>represents a </a:t>
            </a:r>
            <a:r>
              <a:rPr lang="en-US" sz="2400" dirty="0">
                <a:solidFill>
                  <a:srgbClr val="C00000"/>
                </a:solidFill>
                <a:cs typeface="Times New Roman"/>
              </a:rPr>
              <a:t>feature</a:t>
            </a:r>
          </a:p>
          <a:p>
            <a:pPr marL="342900" marR="12500" indent="-342900">
              <a:spcAft>
                <a:spcPts val="800"/>
              </a:spcAft>
              <a:buSzPct val="145454"/>
              <a:buFont typeface="Arial" panose="020B0604020202020204" pitchFamily="34" charset="0"/>
              <a:buChar char="•"/>
              <a:tabLst>
                <a:tab pos="294647" algn="l"/>
              </a:tabLst>
            </a:pPr>
            <a:r>
              <a:rPr lang="en-US" sz="2400" dirty="0">
                <a:solidFill>
                  <a:srgbClr val="C00000"/>
                </a:solidFill>
                <a:cs typeface="Times New Roman"/>
              </a:rPr>
              <a:t>Features</a:t>
            </a:r>
            <a:r>
              <a:rPr lang="en-US" sz="2400" dirty="0">
                <a:cs typeface="Times New Roman"/>
              </a:rPr>
              <a:t> of a word are </a:t>
            </a:r>
            <a:r>
              <a:rPr lang="en-US" sz="2400" dirty="0">
                <a:solidFill>
                  <a:srgbClr val="C00000"/>
                </a:solidFill>
                <a:cs typeface="Times New Roman"/>
              </a:rPr>
              <a:t>dimensions</a:t>
            </a:r>
            <a:r>
              <a:rPr lang="en-US" sz="2400" dirty="0">
                <a:solidFill>
                  <a:srgbClr val="FF0000"/>
                </a:solidFill>
                <a:cs typeface="Times New Roman"/>
              </a:rPr>
              <a:t> </a:t>
            </a:r>
            <a:r>
              <a:rPr lang="en-US" sz="2400" dirty="0">
                <a:cs typeface="Times New Roman"/>
              </a:rPr>
              <a:t>of the vector</a:t>
            </a: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1B3C131F-3D2D-BB89-BC33-48E2891FEB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5798967"/>
              </p:ext>
            </p:extLst>
          </p:nvPr>
        </p:nvGraphicFramePr>
        <p:xfrm>
          <a:off x="1057728" y="3696452"/>
          <a:ext cx="4572000" cy="1257567"/>
        </p:xfrm>
        <a:graphic>
          <a:graphicData uri="http://schemas.openxmlformats.org/drawingml/2006/table">
            <a:tbl>
              <a:tblPr/>
              <a:tblGrid>
                <a:gridCol w="2010145">
                  <a:extLst>
                    <a:ext uri="{9D8B030D-6E8A-4147-A177-3AD203B41FA5}">
                      <a16:colId xmlns:a16="http://schemas.microsoft.com/office/drawing/2014/main" val="823165548"/>
                    </a:ext>
                  </a:extLst>
                </a:gridCol>
                <a:gridCol w="2561855">
                  <a:extLst>
                    <a:ext uri="{9D8B030D-6E8A-4147-A177-3AD203B41FA5}">
                      <a16:colId xmlns:a16="http://schemas.microsoft.com/office/drawing/2014/main" val="3721384253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Encoding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411684"/>
                  </a:ext>
                </a:extLst>
              </a:tr>
              <a:tr h="32555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Gender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F=1, M= 2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16088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Political Rank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Between 1 to 10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789064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Political System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Monarchy=1, Republic =2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22127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4FB29CA-EAAF-E5E3-8EC0-E65C9D4DD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295993"/>
              </p:ext>
            </p:extLst>
          </p:nvPr>
        </p:nvGraphicFramePr>
        <p:xfrm>
          <a:off x="6490789" y="3609612"/>
          <a:ext cx="5303523" cy="1370674"/>
        </p:xfrm>
        <a:graphic>
          <a:graphicData uri="http://schemas.openxmlformats.org/drawingml/2006/table">
            <a:tbl>
              <a:tblPr firstRow="1" bandRow="1"/>
              <a:tblGrid>
                <a:gridCol w="630016">
                  <a:extLst>
                    <a:ext uri="{9D8B030D-6E8A-4147-A177-3AD203B41FA5}">
                      <a16:colId xmlns:a16="http://schemas.microsoft.com/office/drawing/2014/main" val="2697210884"/>
                    </a:ext>
                  </a:extLst>
                </a:gridCol>
                <a:gridCol w="951521">
                  <a:extLst>
                    <a:ext uri="{9D8B030D-6E8A-4147-A177-3AD203B41FA5}">
                      <a16:colId xmlns:a16="http://schemas.microsoft.com/office/drawing/2014/main" val="1578709857"/>
                    </a:ext>
                  </a:extLst>
                </a:gridCol>
                <a:gridCol w="1542748">
                  <a:extLst>
                    <a:ext uri="{9D8B030D-6E8A-4147-A177-3AD203B41FA5}">
                      <a16:colId xmlns:a16="http://schemas.microsoft.com/office/drawing/2014/main" val="897160441"/>
                    </a:ext>
                  </a:extLst>
                </a:gridCol>
                <a:gridCol w="1786575">
                  <a:extLst>
                    <a:ext uri="{9D8B030D-6E8A-4147-A177-3AD203B41FA5}">
                      <a16:colId xmlns:a16="http://schemas.microsoft.com/office/drawing/2014/main" val="2582894869"/>
                    </a:ext>
                  </a:extLst>
                </a:gridCol>
                <a:gridCol w="392663">
                  <a:extLst>
                    <a:ext uri="{9D8B030D-6E8A-4147-A177-3AD203B41FA5}">
                      <a16:colId xmlns:a16="http://schemas.microsoft.com/office/drawing/2014/main" val="3688190697"/>
                    </a:ext>
                  </a:extLst>
                </a:gridCol>
              </a:tblGrid>
              <a:tr h="49930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Gender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Political Rank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Political System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…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45195"/>
                  </a:ext>
                </a:extLst>
              </a:tr>
              <a:tr h="37206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King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Top</a:t>
                      </a: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Monarchy</a:t>
                      </a: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345327"/>
                  </a:ext>
                </a:extLst>
              </a:tr>
              <a:tr h="49930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83712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CB3DFC1-A083-FA77-7C7F-749B8F8EB1E7}"/>
              </a:ext>
            </a:extLst>
          </p:cNvPr>
          <p:cNvSpPr txBox="1"/>
          <p:nvPr/>
        </p:nvSpPr>
        <p:spPr>
          <a:xfrm>
            <a:off x="1057728" y="5566278"/>
            <a:ext cx="9010953" cy="1077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33" dirty="0">
                <a:solidFill>
                  <a:srgbClr val="C00000"/>
                </a:solidFill>
                <a:cs typeface="Times New Roman"/>
              </a:rPr>
              <a:t>Vector representation </a:t>
            </a:r>
            <a:r>
              <a:rPr lang="en-US" sz="2133" dirty="0">
                <a:cs typeface="Times New Roman"/>
              </a:rPr>
              <a:t>of ‘King’ using </a:t>
            </a:r>
            <a:r>
              <a:rPr lang="en-US" sz="2133" dirty="0">
                <a:solidFill>
                  <a:srgbClr val="C00000"/>
                </a:solidFill>
                <a:cs typeface="Times New Roman"/>
              </a:rPr>
              <a:t>ordered encoded values</a:t>
            </a:r>
            <a:r>
              <a:rPr lang="en-US" sz="2133" dirty="0">
                <a:cs typeface="Times New Roman"/>
              </a:rPr>
              <a:t>: [2, 10, 1]</a:t>
            </a:r>
          </a:p>
          <a:p>
            <a:r>
              <a:rPr lang="en-US" sz="2133" dirty="0">
                <a:solidFill>
                  <a:srgbClr val="C00000"/>
                </a:solidFill>
                <a:cs typeface="Times New Roman"/>
              </a:rPr>
              <a:t>Vector representation </a:t>
            </a:r>
            <a:r>
              <a:rPr lang="en-US" sz="2133" dirty="0">
                <a:cs typeface="Times New Roman"/>
              </a:rPr>
              <a:t>of a word / text is called </a:t>
            </a:r>
            <a:r>
              <a:rPr lang="en-US" sz="2133" dirty="0">
                <a:solidFill>
                  <a:srgbClr val="C00000"/>
                </a:solidFill>
                <a:cs typeface="Times New Roman"/>
              </a:rPr>
              <a:t>Embedding</a:t>
            </a:r>
            <a:r>
              <a:rPr lang="en-US" sz="2133" dirty="0">
                <a:cs typeface="Times New Roman"/>
              </a:rPr>
              <a:t>: </a:t>
            </a:r>
          </a:p>
          <a:p>
            <a:r>
              <a:rPr lang="en-US" sz="2133" dirty="0">
                <a:cs typeface="Times New Roman"/>
              </a:rPr>
              <a:t>E(King) =  [2, 10, 1] </a:t>
            </a:r>
            <a:endParaRPr lang="en-US" sz="2133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36043D-27D4-26D6-809A-81C10BA131F3}"/>
              </a:ext>
            </a:extLst>
          </p:cNvPr>
          <p:cNvCxnSpPr/>
          <p:nvPr/>
        </p:nvCxnSpPr>
        <p:spPr>
          <a:xfrm flipV="1">
            <a:off x="10048875" y="5314631"/>
            <a:ext cx="0" cy="1000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FE4F6F-8992-A301-0C51-59C39657B714}"/>
              </a:ext>
            </a:extLst>
          </p:cNvPr>
          <p:cNvCxnSpPr>
            <a:cxnSpLocks/>
          </p:cNvCxnSpPr>
          <p:nvPr/>
        </p:nvCxnSpPr>
        <p:spPr>
          <a:xfrm>
            <a:off x="10048875" y="6315074"/>
            <a:ext cx="16829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C6C1FB-498F-58EB-2EB7-64A80524F58A}"/>
              </a:ext>
            </a:extLst>
          </p:cNvPr>
          <p:cNvCxnSpPr>
            <a:cxnSpLocks/>
          </p:cNvCxnSpPr>
          <p:nvPr/>
        </p:nvCxnSpPr>
        <p:spPr>
          <a:xfrm flipH="1">
            <a:off x="9693761" y="6315074"/>
            <a:ext cx="355113" cy="420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E759A4-E75C-FA43-7721-15D1817B23B3}"/>
              </a:ext>
            </a:extLst>
          </p:cNvPr>
          <p:cNvCxnSpPr>
            <a:cxnSpLocks/>
          </p:cNvCxnSpPr>
          <p:nvPr/>
        </p:nvCxnSpPr>
        <p:spPr>
          <a:xfrm flipV="1">
            <a:off x="10048875" y="5924231"/>
            <a:ext cx="1016000" cy="39084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3CB47EC-D987-A0BE-B518-540AC9E097FA}"/>
              </a:ext>
            </a:extLst>
          </p:cNvPr>
          <p:cNvSpPr txBox="1"/>
          <p:nvPr/>
        </p:nvSpPr>
        <p:spPr>
          <a:xfrm>
            <a:off x="9312516" y="5235891"/>
            <a:ext cx="1117600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67" dirty="0">
                <a:latin typeface="Times New Roman"/>
                <a:cs typeface="Times New Roman"/>
              </a:rPr>
              <a:t>Gender</a:t>
            </a:r>
            <a:endParaRPr lang="en-US" sz="1467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E6C08F-C09F-D98C-FB75-EF855D3F1DFD}"/>
              </a:ext>
            </a:extLst>
          </p:cNvPr>
          <p:cNvSpPr txBox="1"/>
          <p:nvPr/>
        </p:nvSpPr>
        <p:spPr>
          <a:xfrm>
            <a:off x="10888348" y="6372043"/>
            <a:ext cx="1960877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67" dirty="0">
                <a:latin typeface="Times New Roman"/>
                <a:cs typeface="Times New Roman"/>
              </a:rPr>
              <a:t>Political Rank</a:t>
            </a:r>
            <a:endParaRPr lang="en-US" sz="1467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079439-795A-29D5-CCC2-FB0F750B4A46}"/>
              </a:ext>
            </a:extLst>
          </p:cNvPr>
          <p:cNvSpPr txBox="1"/>
          <p:nvPr/>
        </p:nvSpPr>
        <p:spPr>
          <a:xfrm>
            <a:off x="8391349" y="6464418"/>
            <a:ext cx="1960877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67" dirty="0">
                <a:latin typeface="Times New Roman"/>
                <a:cs typeface="Times New Roman"/>
              </a:rPr>
              <a:t>Political System</a:t>
            </a:r>
            <a:endParaRPr lang="en-US" sz="1467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404CBAA-E22C-C89E-6C86-046EDB952677}"/>
              </a:ext>
            </a:extLst>
          </p:cNvPr>
          <p:cNvSpPr txBox="1">
            <a:spLocks/>
          </p:cNvSpPr>
          <p:nvPr/>
        </p:nvSpPr>
        <p:spPr>
          <a:xfrm>
            <a:off x="833713" y="734254"/>
            <a:ext cx="9458981" cy="612987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33" b="0" i="0" kern="1200">
                <a:solidFill>
                  <a:schemeClr val="bg1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8929">
              <a:spcBef>
                <a:spcPts val="71"/>
              </a:spcBef>
              <a:tabLst>
                <a:tab pos="1482615" algn="l"/>
                <a:tab pos="2008070" algn="l"/>
              </a:tabLst>
            </a:pPr>
            <a: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  <a:t>Words	as	Vectors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3702E-E972-8437-2C50-F1716E319007}"/>
              </a:ext>
            </a:extLst>
          </p:cNvPr>
          <p:cNvSpPr txBox="1"/>
          <p:nvPr/>
        </p:nvSpPr>
        <p:spPr>
          <a:xfrm>
            <a:off x="9871316" y="5834635"/>
            <a:ext cx="4452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Times New Roman"/>
                <a:cs typeface="Times New Roman"/>
              </a:rPr>
              <a:t>2</a:t>
            </a:r>
          </a:p>
          <a:p>
            <a:r>
              <a:rPr lang="en-US" sz="1200" dirty="0">
                <a:solidFill>
                  <a:schemeClr val="accent1"/>
                </a:solidFill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7FD188-9B42-E60F-E03D-2E7A6857D7F3}"/>
              </a:ext>
            </a:extLst>
          </p:cNvPr>
          <p:cNvSpPr txBox="1"/>
          <p:nvPr/>
        </p:nvSpPr>
        <p:spPr>
          <a:xfrm flipH="1">
            <a:off x="9792702" y="6280893"/>
            <a:ext cx="71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EA18D-48C7-6C3E-9B0C-7C49AF15D5AE}"/>
              </a:ext>
            </a:extLst>
          </p:cNvPr>
          <p:cNvSpPr txBox="1"/>
          <p:nvPr/>
        </p:nvSpPr>
        <p:spPr>
          <a:xfrm>
            <a:off x="10865938" y="6248122"/>
            <a:ext cx="4452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Times New Roman"/>
                <a:cs typeface="Times New Roman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2472524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BE24D-DB7D-3C31-AF44-DC38DCA33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1" y="430489"/>
            <a:ext cx="10817225" cy="512961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Processing Queries using LLM – Inference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ABC98-3B9B-091B-8BFA-5AC5117AB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00" y="1245196"/>
            <a:ext cx="11277600" cy="4801315"/>
          </a:xfrm>
        </p:spPr>
        <p:txBody>
          <a:bodyPr>
            <a:normAutofit/>
          </a:bodyPr>
          <a:lstStyle/>
          <a:p>
            <a:pPr rtl="0"/>
            <a:r>
              <a:rPr lang="en-US" sz="2400" dirty="0"/>
              <a:t>A user query is first </a:t>
            </a:r>
            <a:r>
              <a:rPr lang="en-US" sz="2400" dirty="0">
                <a:solidFill>
                  <a:srgbClr val="C00000"/>
                </a:solidFill>
              </a:rPr>
              <a:t>tokenized</a:t>
            </a:r>
            <a:r>
              <a:rPr lang="en-US" sz="2400" dirty="0"/>
              <a:t> using a tokenizer (e.g. , using PBE) and each token is mapped to an integer id from the vocabulary</a:t>
            </a:r>
          </a:p>
          <a:p>
            <a:pPr rtl="0"/>
            <a:r>
              <a:rPr lang="en-US" sz="2400" dirty="0"/>
              <a:t>Tokens are converted to embeddings based on </a:t>
            </a:r>
            <a:r>
              <a:rPr lang="en-US" sz="2400" dirty="0">
                <a:solidFill>
                  <a:srgbClr val="C00000"/>
                </a:solidFill>
              </a:rPr>
              <a:t>general learned embeddings </a:t>
            </a:r>
            <a:r>
              <a:rPr lang="en-US" sz="2400" dirty="0"/>
              <a:t>from training using an </a:t>
            </a:r>
            <a:r>
              <a:rPr lang="en-US" sz="2400" dirty="0">
                <a:solidFill>
                  <a:srgbClr val="C00000"/>
                </a:solidFill>
              </a:rPr>
              <a:t>embedding lookup </a:t>
            </a:r>
            <a:r>
              <a:rPr lang="en-US" sz="2400" dirty="0"/>
              <a:t>matrix (id represents a row in the matrix) </a:t>
            </a:r>
          </a:p>
          <a:p>
            <a:r>
              <a:rPr lang="en-US" sz="2400" dirty="0"/>
              <a:t>The embedding lookup is a </a:t>
            </a:r>
            <a:r>
              <a:rPr lang="en-US" sz="2400" dirty="0">
                <a:solidFill>
                  <a:srgbClr val="C00000"/>
                </a:solidFill>
              </a:rPr>
              <a:t>matrix</a:t>
            </a:r>
            <a:r>
              <a:rPr lang="en-US" sz="2400" dirty="0"/>
              <a:t> of size: Vocab size × Embedding dimension</a:t>
            </a:r>
          </a:p>
          <a:p>
            <a:pPr rtl="0"/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input</a:t>
            </a:r>
            <a:r>
              <a:rPr lang="en-US" sz="2400" dirty="0"/>
              <a:t> sequence of embeddings are processed using the </a:t>
            </a:r>
            <a:r>
              <a:rPr lang="en-US" sz="2400" dirty="0">
                <a:solidFill>
                  <a:srgbClr val="C00000"/>
                </a:solidFill>
              </a:rPr>
              <a:t>self attention </a:t>
            </a:r>
            <a:r>
              <a:rPr lang="en-US" sz="2400" dirty="0"/>
              <a:t>mechanism and other sections inside the </a:t>
            </a:r>
            <a:r>
              <a:rPr lang="en-US" sz="2400" dirty="0">
                <a:solidFill>
                  <a:srgbClr val="C00000"/>
                </a:solidFill>
              </a:rPr>
              <a:t>transformer block</a:t>
            </a:r>
          </a:p>
          <a:p>
            <a:pPr rtl="0"/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output</a:t>
            </a:r>
            <a:r>
              <a:rPr lang="en-US" sz="2400" dirty="0"/>
              <a:t> is a sequence of embeddings, each corresponding to an input token, presenting the </a:t>
            </a:r>
            <a:r>
              <a:rPr lang="en-US" sz="2400" dirty="0">
                <a:solidFill>
                  <a:srgbClr val="C00000"/>
                </a:solidFill>
              </a:rPr>
              <a:t>contextual meaning</a:t>
            </a:r>
            <a:r>
              <a:rPr lang="en-US" sz="2400" dirty="0"/>
              <a:t> of that token</a:t>
            </a:r>
          </a:p>
          <a:p>
            <a:pPr rtl="0"/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D48AB-7402-8FEB-A368-11CE2429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426" y="4479275"/>
            <a:ext cx="2514600" cy="22956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D62A90-F4E6-6F4D-1F1C-0F11D98FDD5B}"/>
              </a:ext>
            </a:extLst>
          </p:cNvPr>
          <p:cNvSpPr txBox="1"/>
          <p:nvPr/>
        </p:nvSpPr>
        <p:spPr>
          <a:xfrm>
            <a:off x="1143000" y="5186275"/>
            <a:ext cx="7143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dirty="0" err="1">
                <a:solidFill>
                  <a:srgbClr val="080808"/>
                </a:solidFill>
                <a:effectLst/>
                <a:latin typeface="JetBrains Mono"/>
              </a:rPr>
              <a:t>embedding_layer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 = Embedding(</a:t>
            </a:r>
            <a:r>
              <a:rPr lang="en-US" sz="1800" dirty="0">
                <a:solidFill>
                  <a:srgbClr val="1750EB"/>
                </a:solidFill>
                <a:effectLst/>
                <a:latin typeface="JetBrains Mono"/>
              </a:rPr>
              <a:t>50257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JetBrains Mono"/>
              </a:rPr>
              <a:t>12288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)  </a:t>
            </a:r>
            <a:r>
              <a:rPr lang="en-US" sz="1800" i="1" dirty="0">
                <a:solidFill>
                  <a:srgbClr val="8C8C8C"/>
                </a:solidFill>
                <a:effectLst/>
                <a:latin typeface="JetBrains Mono"/>
              </a:rPr>
              <a:t># vocab=50k, dim=12288</a:t>
            </a:r>
            <a:br>
              <a:rPr lang="en-US" sz="18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vector = </a:t>
            </a:r>
            <a:r>
              <a:rPr lang="en-US" sz="1800" dirty="0" err="1">
                <a:solidFill>
                  <a:srgbClr val="080808"/>
                </a:solidFill>
                <a:effectLst/>
                <a:latin typeface="JetBrains Mono"/>
              </a:rPr>
              <a:t>embedding_layer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800" dirty="0" err="1">
                <a:solidFill>
                  <a:srgbClr val="080808"/>
                </a:solidFill>
                <a:effectLst/>
                <a:latin typeface="JetBrains Mono"/>
              </a:rPr>
              <a:t>token_id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)  </a:t>
            </a:r>
            <a:r>
              <a:rPr lang="en-US" sz="1800" i="1" dirty="0">
                <a:solidFill>
                  <a:srgbClr val="8C8C8C"/>
                </a:solidFill>
                <a:effectLst/>
                <a:latin typeface="JetBrains Mono"/>
              </a:rPr>
              <a:t># one row in the matrix: [1, 12288]</a:t>
            </a:r>
            <a:endParaRPr lang="en-US" sz="1800" dirty="0">
              <a:solidFill>
                <a:srgbClr val="080808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7729697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9A562-732F-E3A3-6EFD-A3C63532D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Words in NLP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4E5F0-6986-4A4D-D317-EBCFCD267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87125" cy="4351338"/>
          </a:xfrm>
        </p:spPr>
        <p:txBody>
          <a:bodyPr>
            <a:normAutofit/>
          </a:bodyPr>
          <a:lstStyle/>
          <a:p>
            <a:r>
              <a:rPr lang="en-US" sz="2600" dirty="0"/>
              <a:t>Without </a:t>
            </a:r>
            <a:r>
              <a:rPr lang="en-US" sz="2600" dirty="0">
                <a:solidFill>
                  <a:srgbClr val="C00000"/>
                </a:solidFill>
              </a:rPr>
              <a:t>position</a:t>
            </a:r>
            <a:r>
              <a:rPr lang="en-US" sz="2600" dirty="0"/>
              <a:t> of words, language models would lose the ability to distinguish the </a:t>
            </a:r>
            <a:r>
              <a:rPr lang="en-US" sz="2600" dirty="0">
                <a:solidFill>
                  <a:srgbClr val="C00000"/>
                </a:solidFill>
              </a:rPr>
              <a:t>arrangement of tokens</a:t>
            </a:r>
            <a:r>
              <a:rPr lang="en-US" sz="2600" dirty="0"/>
              <a:t>, leading to incorrect or poor </a:t>
            </a:r>
            <a:r>
              <a:rPr lang="en-US" sz="2600" dirty="0">
                <a:solidFill>
                  <a:srgbClr val="C00000"/>
                </a:solidFill>
              </a:rPr>
              <a:t>text generation</a:t>
            </a:r>
            <a:r>
              <a:rPr lang="en-US" sz="2600" dirty="0"/>
              <a:t>.</a:t>
            </a:r>
          </a:p>
          <a:p>
            <a:r>
              <a:rPr lang="en-US" sz="2600" dirty="0">
                <a:solidFill>
                  <a:srgbClr val="C00000"/>
                </a:solidFill>
              </a:rPr>
              <a:t>Relative</a:t>
            </a:r>
            <a:r>
              <a:rPr lang="en-US" sz="2600" dirty="0"/>
              <a:t> and </a:t>
            </a:r>
            <a:r>
              <a:rPr lang="en-US" sz="2600" dirty="0">
                <a:solidFill>
                  <a:srgbClr val="C00000"/>
                </a:solidFill>
              </a:rPr>
              <a:t>absolute</a:t>
            </a:r>
            <a:r>
              <a:rPr lang="en-US" sz="2600" dirty="0"/>
              <a:t> positions of tokens in a sequence, allowing the model to understand their order.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sz="2600" b="1" dirty="0"/>
              <a:t>Problem</a:t>
            </a:r>
            <a:r>
              <a:rPr lang="en-US" sz="2600" dirty="0"/>
              <a:t>: Self-attention is </a:t>
            </a:r>
            <a:r>
              <a:rPr lang="en-US" sz="2600" dirty="0">
                <a:solidFill>
                  <a:srgbClr val="C00000"/>
                </a:solidFill>
              </a:rPr>
              <a:t>order agnostic. </a:t>
            </a:r>
            <a:r>
              <a:rPr lang="en-US" sz="2600" dirty="0"/>
              <a:t>it needs a </a:t>
            </a:r>
            <a:r>
              <a:rPr lang="en-US" sz="2600" dirty="0">
                <a:solidFill>
                  <a:srgbClr val="C00000"/>
                </a:solidFill>
              </a:rPr>
              <a:t>mechanism </a:t>
            </a:r>
            <a:r>
              <a:rPr lang="en-US" sz="2600" dirty="0"/>
              <a:t>to add positions</a:t>
            </a:r>
          </a:p>
          <a:p>
            <a:endParaRPr lang="en-US" sz="2600" dirty="0"/>
          </a:p>
          <a:p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D8768-D97E-892C-CCC4-B40699A0F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30" y="5086677"/>
            <a:ext cx="4824570" cy="1553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ADF5B6-039F-1D20-A789-A188BAB07F79}"/>
              </a:ext>
            </a:extLst>
          </p:cNvPr>
          <p:cNvSpPr txBox="1"/>
          <p:nvPr/>
        </p:nvSpPr>
        <p:spPr>
          <a:xfrm>
            <a:off x="7629525" y="5086677"/>
            <a:ext cx="38576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Example</a:t>
            </a:r>
            <a:r>
              <a:rPr lang="en-US" sz="1800" dirty="0"/>
              <a:t>: Same words with a </a:t>
            </a:r>
            <a:r>
              <a:rPr lang="en-US" sz="1800" dirty="0">
                <a:solidFill>
                  <a:srgbClr val="C00000"/>
                </a:solidFill>
              </a:rPr>
              <a:t>different order </a:t>
            </a:r>
            <a:r>
              <a:rPr lang="en-US" sz="1800" dirty="0"/>
              <a:t>may have a </a:t>
            </a:r>
            <a:r>
              <a:rPr lang="en-US" sz="1800" dirty="0">
                <a:solidFill>
                  <a:srgbClr val="C00000"/>
                </a:solidFill>
              </a:rPr>
              <a:t>different meaning</a:t>
            </a:r>
            <a:r>
              <a:rPr lang="en-US" sz="1800" dirty="0"/>
              <a:t>:</a:t>
            </a:r>
          </a:p>
          <a:p>
            <a:r>
              <a:rPr lang="en-US" sz="1800" dirty="0"/>
              <a:t>Sentence1: King likes the queen</a:t>
            </a:r>
          </a:p>
          <a:p>
            <a:r>
              <a:rPr lang="en-US" dirty="0"/>
              <a:t>Vs.</a:t>
            </a:r>
          </a:p>
          <a:p>
            <a:r>
              <a:rPr lang="en-US" dirty="0"/>
              <a:t>Sentence2: Queen likes the king</a:t>
            </a:r>
          </a:p>
        </p:txBody>
      </p:sp>
    </p:spTree>
    <p:extLst>
      <p:ext uri="{BB962C8B-B14F-4D97-AF65-F5344CB8AC3E}">
        <p14:creationId xmlns:p14="http://schemas.microsoft.com/office/powerpoint/2010/main" val="24487186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2991" y="394721"/>
            <a:ext cx="4919449" cy="622222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Positional</a:t>
            </a:r>
            <a:r>
              <a:rPr spc="-85" dirty="0"/>
              <a:t> </a:t>
            </a:r>
            <a:r>
              <a:rPr lang="en-US" spc="-5" dirty="0"/>
              <a:t>Embedding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726177" y="1177256"/>
            <a:ext cx="11253995" cy="30122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320675">
              <a:lnSpc>
                <a:spcPct val="114599"/>
              </a:lnSpc>
              <a:spcBef>
                <a:spcPts val="100"/>
              </a:spcBef>
              <a:buFontTx/>
              <a:buChar char="●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+mn-lt"/>
                <a:cs typeface="Arial MT"/>
              </a:rPr>
              <a:t>Positional embedding (PE) is a </a:t>
            </a:r>
            <a:r>
              <a:rPr lang="en-US" sz="2400" spc="-15" dirty="0">
                <a:solidFill>
                  <a:srgbClr val="C00000"/>
                </a:solidFill>
                <a:latin typeface="+mn-lt"/>
                <a:cs typeface="Arial MT"/>
              </a:rPr>
              <a:t>vector</a:t>
            </a:r>
            <a:r>
              <a:rPr lang="en-US" sz="2400" spc="-15" dirty="0">
                <a:latin typeface="+mn-lt"/>
                <a:cs typeface="Arial MT"/>
              </a:rPr>
              <a:t> </a:t>
            </a:r>
            <a:r>
              <a:rPr lang="en-US" sz="2400" spc="-5" dirty="0">
                <a:latin typeface="+mn-lt"/>
                <a:cs typeface="Arial MT"/>
              </a:rPr>
              <a:t>that </a:t>
            </a:r>
            <a:r>
              <a:rPr lang="en-US" sz="2400" dirty="0">
                <a:latin typeface="+mn-lt"/>
                <a:cs typeface="Arial MT"/>
              </a:rPr>
              <a:t>represents </a:t>
            </a:r>
            <a:r>
              <a:rPr lang="en-US" sz="2400" spc="-320" dirty="0">
                <a:latin typeface="+mn-lt"/>
                <a:cs typeface="Arial MT"/>
              </a:rPr>
              <a:t> </a:t>
            </a:r>
            <a:r>
              <a:rPr lang="en-US" sz="2400" spc="-5" dirty="0">
                <a:solidFill>
                  <a:srgbClr val="C00000"/>
                </a:solidFill>
                <a:latin typeface="+mn-lt"/>
                <a:cs typeface="Arial MT"/>
              </a:rPr>
              <a:t>position</a:t>
            </a:r>
            <a:r>
              <a:rPr lang="en-US" sz="2400" spc="-10" dirty="0">
                <a:latin typeface="+mn-lt"/>
                <a:cs typeface="Arial MT"/>
              </a:rPr>
              <a:t> </a:t>
            </a:r>
            <a:r>
              <a:rPr lang="en-US" sz="2400" spc="-5" dirty="0">
                <a:latin typeface="+mn-lt"/>
                <a:cs typeface="Arial MT"/>
              </a:rPr>
              <a:t>of each</a:t>
            </a:r>
            <a:r>
              <a:rPr lang="en-US" sz="2400" spc="-10" dirty="0">
                <a:latin typeface="+mn-lt"/>
                <a:cs typeface="Arial MT"/>
              </a:rPr>
              <a:t> </a:t>
            </a:r>
            <a:r>
              <a:rPr lang="en-US" sz="2400" spc="-5" dirty="0">
                <a:latin typeface="+mn-lt"/>
                <a:cs typeface="Arial MT"/>
              </a:rPr>
              <a:t>token</a:t>
            </a:r>
          </a:p>
          <a:p>
            <a:pPr marL="469900" marR="5080" indent="-320675">
              <a:lnSpc>
                <a:spcPct val="114599"/>
              </a:lnSpc>
              <a:spcBef>
                <a:spcPts val="100"/>
              </a:spcBef>
              <a:buFontTx/>
              <a:buChar char="●"/>
              <a:tabLst>
                <a:tab pos="469265" algn="l"/>
                <a:tab pos="469900" algn="l"/>
              </a:tabLst>
            </a:pPr>
            <a:r>
              <a:rPr lang="en-US" sz="2400" dirty="0">
                <a:latin typeface="+mn-lt"/>
                <a:cs typeface="Arial MT"/>
              </a:rPr>
              <a:t>For each position in a sequence, a PE value is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added</a:t>
            </a:r>
            <a:r>
              <a:rPr lang="en-US" sz="2400" dirty="0">
                <a:latin typeface="+mn-lt"/>
                <a:cs typeface="Arial MT"/>
              </a:rPr>
              <a:t> to corresponding word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embedding</a:t>
            </a:r>
          </a:p>
          <a:p>
            <a:pPr marL="469900" marR="5080" indent="-320675">
              <a:lnSpc>
                <a:spcPct val="114599"/>
              </a:lnSpc>
              <a:spcBef>
                <a:spcPts val="100"/>
              </a:spcBef>
              <a:buFontTx/>
              <a:buChar char="●"/>
              <a:tabLst>
                <a:tab pos="469265" algn="l"/>
                <a:tab pos="469900" algn="l"/>
              </a:tabLst>
            </a:pPr>
            <a:r>
              <a:rPr lang="en-US" sz="2400" dirty="0">
                <a:latin typeface="+mn-lt"/>
                <a:cs typeface="Arial MT"/>
              </a:rPr>
              <a:t>Using PE,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lang="en-US" sz="2400" dirty="0">
                <a:latin typeface="+mn-lt"/>
                <a:cs typeface="Arial MT"/>
              </a:rPr>
              <a:t>the model can learn the position and </a:t>
            </a:r>
            <a:r>
              <a:rPr lang="en-US" sz="2400" spc="-5" dirty="0">
                <a:solidFill>
                  <a:srgbClr val="C00000"/>
                </a:solidFill>
                <a:latin typeface="+mn-lt"/>
                <a:cs typeface="Arial MT"/>
              </a:rPr>
              <a:t>order </a:t>
            </a:r>
            <a:r>
              <a:rPr lang="en-US" sz="2400" spc="-320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lang="en-US" sz="2400" spc="-5" dirty="0">
                <a:solidFill>
                  <a:srgbClr val="C00000"/>
                </a:solidFill>
                <a:latin typeface="+mn-lt"/>
                <a:cs typeface="Arial MT"/>
              </a:rPr>
              <a:t>of</a:t>
            </a:r>
            <a:r>
              <a:rPr lang="en-US" sz="2400" spc="-10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lang="en-US" sz="2400" spc="-5" dirty="0">
                <a:solidFill>
                  <a:srgbClr val="C00000"/>
                </a:solidFill>
                <a:latin typeface="+mn-lt"/>
                <a:cs typeface="Arial MT"/>
              </a:rPr>
              <a:t>tokens </a:t>
            </a:r>
            <a:endParaRPr lang="en-US" sz="2400" dirty="0">
              <a:latin typeface="+mn-lt"/>
              <a:cs typeface="Arial MT"/>
            </a:endParaRPr>
          </a:p>
          <a:p>
            <a:pPr marL="469900" marR="5080" indent="-320675">
              <a:lnSpc>
                <a:spcPct val="114599"/>
              </a:lnSpc>
              <a:spcBef>
                <a:spcPts val="100"/>
              </a:spcBef>
              <a:buFontTx/>
              <a:buChar char="●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+mn-lt"/>
                <a:cs typeface="Arial MT"/>
              </a:rPr>
              <a:t>PE can be a fixed function that produces </a:t>
            </a:r>
            <a:r>
              <a:rPr lang="en-US" sz="2400" spc="-5" dirty="0">
                <a:solidFill>
                  <a:srgbClr val="C00000"/>
                </a:solidFill>
                <a:latin typeface="+mn-lt"/>
                <a:cs typeface="Arial MT"/>
              </a:rPr>
              <a:t>unique values </a:t>
            </a:r>
            <a:r>
              <a:rPr lang="en-US" sz="2400" spc="-5" dirty="0">
                <a:latin typeface="+mn-lt"/>
                <a:cs typeface="Arial MT"/>
              </a:rPr>
              <a:t>for each position (e.g., sine and cosine), or a set of </a:t>
            </a:r>
            <a:r>
              <a:rPr lang="en-US" sz="2400" spc="-5" dirty="0">
                <a:solidFill>
                  <a:srgbClr val="C00000"/>
                </a:solidFill>
                <a:latin typeface="+mn-lt"/>
                <a:cs typeface="Arial MT"/>
              </a:rPr>
              <a:t>learnable parameters</a:t>
            </a:r>
            <a:r>
              <a:rPr lang="en-US" sz="2400" spc="-5" dirty="0">
                <a:latin typeface="+mn-lt"/>
                <a:cs typeface="Arial MT"/>
              </a:rPr>
              <a:t>, as used in most LLMs like GPT new series.</a:t>
            </a:r>
          </a:p>
          <a:p>
            <a:pPr marL="469900" marR="5080" indent="-320675">
              <a:lnSpc>
                <a:spcPct val="114599"/>
              </a:lnSpc>
              <a:spcBef>
                <a:spcPts val="100"/>
              </a:spcBef>
              <a:buFontTx/>
              <a:buChar char="●"/>
              <a:tabLst>
                <a:tab pos="469265" algn="l"/>
                <a:tab pos="469900" algn="l"/>
              </a:tabLst>
            </a:pPr>
            <a:r>
              <a:rPr lang="en-US" sz="2400" dirty="0">
                <a:latin typeface="+mn-lt"/>
                <a:cs typeface="Arial MT"/>
              </a:rPr>
              <a:t>Some models use </a:t>
            </a:r>
            <a:r>
              <a:rPr lang="en-US" sz="2400" u="sng" dirty="0">
                <a:latin typeface="+mn-lt"/>
                <a:cs typeface="Arial MT"/>
              </a:rPr>
              <a:t>Rotary Positional Embeddings </a:t>
            </a:r>
            <a:r>
              <a:rPr lang="en-US" sz="2400" dirty="0">
                <a:latin typeface="+mn-lt"/>
                <a:cs typeface="Arial MT"/>
              </a:rPr>
              <a:t>to encode position in self-attention</a:t>
            </a:r>
          </a:p>
          <a:p>
            <a:pPr marL="12700" marR="107950">
              <a:lnSpc>
                <a:spcPct val="114599"/>
              </a:lnSpc>
              <a:spcBef>
                <a:spcPts val="5"/>
              </a:spcBef>
            </a:pPr>
            <a:r>
              <a:rPr lang="en-US" sz="2400" spc="-10" dirty="0">
                <a:latin typeface="+mn-lt"/>
                <a:cs typeface="Arial MT"/>
              </a:rPr>
              <a:t> </a:t>
            </a:r>
            <a:endParaRPr sz="2400" dirty="0">
              <a:latin typeface="+mn-lt"/>
              <a:cs typeface="Arial MT"/>
            </a:endParaRPr>
          </a:p>
        </p:txBody>
      </p:sp>
      <p:pic>
        <p:nvPicPr>
          <p:cNvPr id="1026" name="Picture 2" descr="Embedding and positional encoding | PyTorch">
            <a:extLst>
              <a:ext uri="{FF2B5EF4-FFF2-40B4-BE49-F238E27FC236}">
                <a16:creationId xmlns:a16="http://schemas.microsoft.com/office/drawing/2014/main" id="{7856C837-0D0C-AE10-2A09-71CE6CE25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3808809"/>
            <a:ext cx="5200650" cy="29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805091-DEB2-85B5-2870-27F47933594D}"/>
              </a:ext>
            </a:extLst>
          </p:cNvPr>
          <p:cNvSpPr txBox="1"/>
          <p:nvPr/>
        </p:nvSpPr>
        <p:spPr>
          <a:xfrm>
            <a:off x="5852440" y="5034413"/>
            <a:ext cx="61198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" dirty="0">
                <a:latin typeface="+mn-lt"/>
                <a:cs typeface="Arial MT"/>
              </a:rPr>
              <a:t>Even though that the </a:t>
            </a:r>
            <a:r>
              <a:rPr lang="en-US" sz="1800" spc="-5" dirty="0">
                <a:solidFill>
                  <a:srgbClr val="C00000"/>
                </a:solidFill>
                <a:latin typeface="+mn-lt"/>
                <a:cs typeface="Arial MT"/>
              </a:rPr>
              <a:t>size</a:t>
            </a:r>
            <a:r>
              <a:rPr lang="en-US" sz="1800" spc="-5" dirty="0">
                <a:latin typeface="+mn-lt"/>
                <a:cs typeface="Arial MT"/>
              </a:rPr>
              <a:t> of PE and word embedding is the </a:t>
            </a:r>
            <a:r>
              <a:rPr lang="en-US" sz="1800" spc="-5" dirty="0">
                <a:solidFill>
                  <a:srgbClr val="C00000"/>
                </a:solidFill>
                <a:latin typeface="+mn-lt"/>
                <a:cs typeface="Arial MT"/>
              </a:rPr>
              <a:t>same</a:t>
            </a:r>
            <a:r>
              <a:rPr lang="en-US" sz="1800" spc="-5" dirty="0">
                <a:latin typeface="+mn-lt"/>
                <a:cs typeface="Arial MT"/>
              </a:rPr>
              <a:t>, usually the </a:t>
            </a:r>
            <a:r>
              <a:rPr lang="en-US" sz="1800" spc="-5" dirty="0">
                <a:solidFill>
                  <a:srgbClr val="C00000"/>
                </a:solidFill>
                <a:latin typeface="+mn-lt"/>
                <a:cs typeface="Arial MT"/>
              </a:rPr>
              <a:t>magnitude</a:t>
            </a:r>
            <a:r>
              <a:rPr lang="en-US" sz="1800" spc="-5" dirty="0">
                <a:latin typeface="+mn-lt"/>
                <a:cs typeface="Arial MT"/>
              </a:rPr>
              <a:t> of the word embedding is </a:t>
            </a:r>
            <a:r>
              <a:rPr lang="en-US" sz="1800" spc="-5" dirty="0">
                <a:solidFill>
                  <a:srgbClr val="C00000"/>
                </a:solidFill>
                <a:latin typeface="+mn-lt"/>
                <a:cs typeface="Arial MT"/>
              </a:rPr>
              <a:t>larger</a:t>
            </a:r>
            <a:r>
              <a:rPr lang="en-US" sz="1800" spc="-5" dirty="0">
                <a:latin typeface="+mn-lt"/>
                <a:cs typeface="Arial M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3023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81E43-9E11-9F26-B49D-B01E3447F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74118"/>
            <a:ext cx="10515600" cy="1325563"/>
          </a:xfrm>
        </p:spPr>
        <p:txBody>
          <a:bodyPr/>
          <a:lstStyle/>
          <a:p>
            <a:r>
              <a:rPr lang="en-US" dirty="0"/>
              <a:t>Different Types of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70076-11C1-A931-1928-A3CC02CCF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375" y="1228230"/>
            <a:ext cx="11732850" cy="562977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000" b="1" dirty="0"/>
              <a:t>Token Embeddings</a:t>
            </a:r>
            <a:r>
              <a:rPr lang="en-US" sz="2000" dirty="0"/>
              <a:t>: These are the embeddings corresponding to each word (or </a:t>
            </a:r>
            <a:r>
              <a:rPr lang="en-US" sz="2000" dirty="0" err="1">
                <a:solidFill>
                  <a:srgbClr val="C00000"/>
                </a:solidFill>
              </a:rPr>
              <a:t>subword</a:t>
            </a:r>
            <a:r>
              <a:rPr lang="en-US" sz="2000" dirty="0"/>
              <a:t> token) in the input sequence.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Position Embeddings</a:t>
            </a:r>
            <a:r>
              <a:rPr lang="en-US" sz="2000" dirty="0"/>
              <a:t>: These embeddings indicate the </a:t>
            </a:r>
            <a:r>
              <a:rPr lang="en-US" sz="2000" dirty="0">
                <a:solidFill>
                  <a:srgbClr val="C00000"/>
                </a:solidFill>
              </a:rPr>
              <a:t>position of each token </a:t>
            </a:r>
            <a:r>
              <a:rPr lang="en-US" sz="2000" dirty="0"/>
              <a:t>within the sequence, allowing to understand the order of the tokens.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Segment Embeddings</a:t>
            </a:r>
            <a:r>
              <a:rPr lang="en-US" sz="2000" dirty="0"/>
              <a:t>: These embeddings indicate </a:t>
            </a:r>
            <a:r>
              <a:rPr lang="en-US" sz="2000" dirty="0">
                <a:solidFill>
                  <a:srgbClr val="C00000"/>
                </a:solidFill>
              </a:rPr>
              <a:t>which sentence </a:t>
            </a:r>
            <a:r>
              <a:rPr lang="en-US" sz="2000" dirty="0"/>
              <a:t>(or segment) each token belongs to (in some models like BERT)</a:t>
            </a:r>
          </a:p>
          <a:p>
            <a:pPr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Example:</a:t>
            </a:r>
          </a:p>
          <a:p>
            <a:r>
              <a:rPr lang="en-US" sz="2000" dirty="0"/>
              <a:t>For a pair of sentences like “my dog is cute." and “he likes playing.", the input would include: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Token Embeddings</a:t>
            </a:r>
            <a:r>
              <a:rPr lang="en-US" sz="2000" dirty="0"/>
              <a:t>: Vector representations of each token like “my", “dog", “is",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Position Embeddings</a:t>
            </a:r>
            <a:r>
              <a:rPr lang="en-US" sz="2000" dirty="0"/>
              <a:t>: Indicating the position of each token in the sequence.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Segment Embeddings</a:t>
            </a:r>
            <a:r>
              <a:rPr lang="en-US" sz="2000" dirty="0"/>
              <a:t>:</a:t>
            </a:r>
          </a:p>
          <a:p>
            <a:pPr marL="990575" lvl="1" indent="-380990"/>
            <a:r>
              <a:rPr lang="en-US" sz="1800" dirty="0"/>
              <a:t>All tokens from " my dog is cute." would get a Segment A embedding.</a:t>
            </a:r>
          </a:p>
          <a:p>
            <a:pPr marL="990575" lvl="1" indent="-380990"/>
            <a:r>
              <a:rPr lang="en-US" sz="1800" dirty="0"/>
              <a:t>All tokens from " he likes playing." would get a Segment B embedding.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7E132-292C-9206-8411-6A558B6E8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735" y="4806176"/>
            <a:ext cx="3089890" cy="141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646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69B91-ED12-9754-9314-9818D8F8F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11439"/>
            <a:ext cx="9258707" cy="1025921"/>
          </a:xfrm>
        </p:spPr>
        <p:txBody>
          <a:bodyPr>
            <a:normAutofit fontScale="90000"/>
          </a:bodyPr>
          <a:lstStyle/>
          <a:p>
            <a:r>
              <a:rPr lang="en-US" dirty="0"/>
              <a:t>LLM vs Word2vec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FB692-08F5-8761-F147-99EBF0CE5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1" y="1397674"/>
            <a:ext cx="6696074" cy="50488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Contextual Understanding:</a:t>
            </a:r>
            <a:r>
              <a:rPr lang="en-US" sz="2400" dirty="0"/>
              <a:t> </a:t>
            </a:r>
          </a:p>
          <a:p>
            <a:r>
              <a:rPr lang="en-US" sz="2400" dirty="0"/>
              <a:t>LLM can capture the </a:t>
            </a:r>
            <a:r>
              <a:rPr lang="en-US" sz="2400" dirty="0">
                <a:solidFill>
                  <a:srgbClr val="C00000"/>
                </a:solidFill>
              </a:rPr>
              <a:t>meaning</a:t>
            </a:r>
            <a:r>
              <a:rPr lang="en-US" sz="2400" dirty="0"/>
              <a:t> of each word in </a:t>
            </a:r>
            <a:r>
              <a:rPr lang="en-US" sz="2400" dirty="0">
                <a:solidFill>
                  <a:srgbClr val="C00000"/>
                </a:solidFill>
              </a:rPr>
              <a:t>different contexts</a:t>
            </a:r>
            <a:r>
              <a:rPr lang="en-US" sz="2400" dirty="0"/>
              <a:t>. </a:t>
            </a:r>
          </a:p>
          <a:p>
            <a:r>
              <a:rPr lang="en-US" sz="2400" dirty="0"/>
              <a:t>Word2vec is </a:t>
            </a:r>
            <a:r>
              <a:rPr lang="en-US" sz="2400" dirty="0">
                <a:solidFill>
                  <a:srgbClr val="C00000"/>
                </a:solidFill>
              </a:rPr>
              <a:t>not capable </a:t>
            </a:r>
            <a:r>
              <a:rPr lang="en-US" sz="2400" dirty="0"/>
              <a:t>to capture contextual meaning of the words so that it generates </a:t>
            </a:r>
            <a:r>
              <a:rPr lang="en-US" sz="2400" dirty="0">
                <a:solidFill>
                  <a:srgbClr val="C00000"/>
                </a:solidFill>
              </a:rPr>
              <a:t>static embeddings </a:t>
            </a:r>
            <a:r>
              <a:rPr lang="en-US" sz="2400" dirty="0"/>
              <a:t>only. 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Out-of-Vocabulary Handling</a:t>
            </a:r>
            <a:r>
              <a:rPr lang="en-US" sz="2400" dirty="0"/>
              <a:t>: </a:t>
            </a:r>
          </a:p>
          <a:p>
            <a:r>
              <a:rPr lang="en-US" sz="2400" dirty="0"/>
              <a:t>LLM can use </a:t>
            </a:r>
            <a:r>
              <a:rPr lang="en-US" sz="2400" dirty="0">
                <a:solidFill>
                  <a:srgbClr val="C00000"/>
                </a:solidFill>
              </a:rPr>
              <a:t>sub-word</a:t>
            </a:r>
            <a:r>
              <a:rPr lang="en-US" sz="2400" dirty="0"/>
              <a:t> tokens which effectively handle </a:t>
            </a:r>
            <a:r>
              <a:rPr lang="en-US" sz="2400" dirty="0">
                <a:solidFill>
                  <a:srgbClr val="C00000"/>
                </a:solidFill>
              </a:rPr>
              <a:t>out-of-vocabulary</a:t>
            </a:r>
            <a:r>
              <a:rPr lang="en-US" sz="2400" dirty="0"/>
              <a:t> (OOV) words </a:t>
            </a:r>
          </a:p>
          <a:p>
            <a:r>
              <a:rPr lang="en-US" sz="2400" dirty="0"/>
              <a:t>Word2vec doesn’t has any sub-word tokenization feature so, it </a:t>
            </a:r>
            <a:r>
              <a:rPr lang="en-US" sz="2400" dirty="0">
                <a:solidFill>
                  <a:srgbClr val="C00000"/>
                </a:solidFill>
              </a:rPr>
              <a:t>can’t handle OOV </a:t>
            </a:r>
            <a:r>
              <a:rPr lang="en-US" sz="2400" dirty="0"/>
              <a:t>effectively.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8AB7A-B5C4-DD76-0691-5BC297036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1943100"/>
            <a:ext cx="45720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306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24E76-9908-3580-8EE0-63A481B3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00" y="431072"/>
            <a:ext cx="9258707" cy="512961"/>
          </a:xfrm>
        </p:spPr>
        <p:txBody>
          <a:bodyPr>
            <a:normAutofit fontScale="90000"/>
          </a:bodyPr>
          <a:lstStyle/>
          <a:p>
            <a:r>
              <a:rPr lang="en-US" dirty="0"/>
              <a:t>Assessment of Embedding Model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8173F86-3FBA-CAAD-8D63-EB23B199C7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6101" y="1306804"/>
            <a:ext cx="11159150" cy="529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/>
              <a:t>By </a:t>
            </a:r>
            <a:r>
              <a:rPr lang="en-US" sz="2400" dirty="0">
                <a:solidFill>
                  <a:srgbClr val="C00000"/>
                </a:solidFill>
              </a:rPr>
              <a:t>decoding vector embeddings</a:t>
            </a:r>
            <a:r>
              <a:rPr lang="en-US" sz="2400" dirty="0"/>
              <a:t>, it is possible to </a:t>
            </a:r>
            <a:r>
              <a:rPr lang="en-US" sz="2400" dirty="0">
                <a:solidFill>
                  <a:srgbClr val="C00000"/>
                </a:solidFill>
              </a:rPr>
              <a:t>evaluate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performance</a:t>
            </a:r>
            <a:r>
              <a:rPr lang="en-US" sz="2400" dirty="0"/>
              <a:t> of the embedding model (E.g., if words like "king" and "queen" are close together in the vector space, it suggests that the model understands their </a:t>
            </a:r>
            <a:r>
              <a:rPr lang="en-US" sz="2400" dirty="0">
                <a:solidFill>
                  <a:srgbClr val="C00000"/>
                </a:solidFill>
              </a:rPr>
              <a:t>semantic relationship</a:t>
            </a:r>
            <a:r>
              <a:rPr lang="en-US" sz="2400" dirty="0"/>
              <a:t>)</a:t>
            </a:r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/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/>
              <a:t>Visualizing</a:t>
            </a:r>
            <a:r>
              <a:rPr lang="en-US" altLang="en-US" sz="2400" dirty="0"/>
              <a:t>:</a:t>
            </a:r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/>
              <a:t>When </a:t>
            </a:r>
            <a:r>
              <a:rPr lang="en-US" altLang="en-US" sz="2400" dirty="0">
                <a:solidFill>
                  <a:srgbClr val="C00000"/>
                </a:solidFill>
              </a:rPr>
              <a:t>visualized</a:t>
            </a:r>
            <a:r>
              <a:rPr lang="en-US" altLang="en-US" sz="2400" dirty="0"/>
              <a:t>, embeddings where semantically similar is near together:</a:t>
            </a:r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/>
              <a:t>Principal Component Analysis (</a:t>
            </a:r>
            <a:r>
              <a:rPr lang="en-US" sz="2400" dirty="0">
                <a:solidFill>
                  <a:srgbClr val="C00000"/>
                </a:solidFill>
              </a:rPr>
              <a:t>PCA</a:t>
            </a:r>
            <a:r>
              <a:rPr lang="en-US" sz="2400" dirty="0"/>
              <a:t>)</a:t>
            </a:r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/>
              <a:t>Linear Discriminant Analysis (</a:t>
            </a:r>
            <a:r>
              <a:rPr lang="en-US" sz="2400" dirty="0">
                <a:solidFill>
                  <a:srgbClr val="C00000"/>
                </a:solidFill>
              </a:rPr>
              <a:t>LDA</a:t>
            </a:r>
            <a:r>
              <a:rPr lang="en-US" sz="2400" dirty="0"/>
              <a:t>)</a:t>
            </a:r>
            <a:endParaRPr lang="en-US" altLang="en-US" sz="2400" dirty="0"/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/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/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/>
              <a:t>Detecting Near Embeddings</a:t>
            </a:r>
            <a:r>
              <a:rPr lang="en-US" altLang="en-US" sz="2400" dirty="0"/>
              <a:t>:</a:t>
            </a:r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/>
              <a:t>To detect near embeddings, a </a:t>
            </a:r>
            <a:r>
              <a:rPr lang="en-US" sz="2400" dirty="0">
                <a:solidFill>
                  <a:srgbClr val="C00000"/>
                </a:solidFill>
              </a:rPr>
              <a:t>similarity measure </a:t>
            </a:r>
            <a:r>
              <a:rPr lang="en-US" sz="2400" dirty="0"/>
              <a:t>is typically used to compare the similarity between vectors.</a:t>
            </a:r>
            <a:endParaRPr lang="en-US" altLang="en-US" sz="2400" dirty="0"/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BB79C2-1D11-5D49-8A79-9E41551F2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365" y="3639480"/>
            <a:ext cx="2754035" cy="168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48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olorful dots with numbers&#10;&#10;Description automatically generated">
            <a:extLst>
              <a:ext uri="{FF2B5EF4-FFF2-40B4-BE49-F238E27FC236}">
                <a16:creationId xmlns:a16="http://schemas.microsoft.com/office/drawing/2014/main" id="{8991A1FD-9305-F885-B851-20330E98C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49" y="4904695"/>
            <a:ext cx="3057525" cy="18345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008069-9A81-D398-7F53-93B5BBD53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Near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52273-3630-A5D9-0565-B6EEB7834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51326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Cosine Similarity</a:t>
            </a:r>
            <a:r>
              <a:rPr lang="en-US" dirty="0"/>
              <a:t>: Measures the cosine of the </a:t>
            </a:r>
            <a:r>
              <a:rPr lang="en-US" dirty="0">
                <a:solidFill>
                  <a:srgbClr val="C00000"/>
                </a:solidFill>
              </a:rPr>
              <a:t>angle</a:t>
            </a:r>
            <a:r>
              <a:rPr lang="en-US" dirty="0"/>
              <a:t> between two </a:t>
            </a:r>
            <a:r>
              <a:rPr lang="en-US" dirty="0">
                <a:solidFill>
                  <a:srgbClr val="C00000"/>
                </a:solidFill>
              </a:rPr>
              <a:t>vectors</a:t>
            </a:r>
            <a:r>
              <a:rPr lang="en-US" dirty="0"/>
              <a:t>. It's widely used in NLP since it emphasizes the direction of the vectors. </a:t>
            </a:r>
          </a:p>
          <a:p>
            <a:pPr marL="0" indent="0">
              <a:buNone/>
            </a:pPr>
            <a:r>
              <a:rPr lang="en-US" dirty="0"/>
              <a:t>     </a:t>
            </a:r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r>
              <a:rPr lang="en-US" b="1" dirty="0"/>
              <a:t>Embedding Clustering</a:t>
            </a:r>
          </a:p>
          <a:p>
            <a:pPr indent="0">
              <a:buNone/>
            </a:pPr>
            <a:r>
              <a:rPr lang="en-US" dirty="0"/>
              <a:t>Another approach for detecting near embeddings involves clustering algorithms like </a:t>
            </a:r>
            <a:r>
              <a:rPr lang="en-US" dirty="0">
                <a:solidFill>
                  <a:srgbClr val="C00000"/>
                </a:solidFill>
              </a:rPr>
              <a:t>K-means </a:t>
            </a:r>
            <a:r>
              <a:rPr lang="en-US" dirty="0"/>
              <a:t>​.</a:t>
            </a:r>
          </a:p>
          <a:p>
            <a:pPr indent="0">
              <a:buNone/>
            </a:pPr>
            <a:r>
              <a:rPr lang="en-US" altLang="en-US" dirty="0"/>
              <a:t>Embeddings where semantically similar form a </a:t>
            </a:r>
            <a:r>
              <a:rPr lang="en-US" altLang="en-US" dirty="0">
                <a:solidFill>
                  <a:srgbClr val="C00000"/>
                </a:solidFill>
              </a:rPr>
              <a:t>cluster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41E1C4-9943-910D-943D-5F762B914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615" y="2705100"/>
            <a:ext cx="4575548" cy="1653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383E4A-0006-828D-9B63-F62437838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214" y="3367426"/>
            <a:ext cx="3351792" cy="5838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94A6A4-3F75-5FBD-85A5-8936DFE003A5}"/>
              </a:ext>
            </a:extLst>
          </p:cNvPr>
          <p:cNvSpPr txBox="1"/>
          <p:nvPr/>
        </p:nvSpPr>
        <p:spPr>
          <a:xfrm>
            <a:off x="1085850" y="30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Cosine similarity is the </a:t>
            </a:r>
            <a:r>
              <a:rPr lang="en-US" dirty="0">
                <a:solidFill>
                  <a:srgbClr val="C00000"/>
                </a:solidFill>
              </a:rPr>
              <a:t>normalized dot product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488556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8CFEC-BA0E-FC2F-FD9C-12A7AADD0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Debiasing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AAA4E-E146-3EB5-1502-B918ABCA1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Debiasing embeddings refers to techniques used to reduce or </a:t>
            </a:r>
            <a:r>
              <a:rPr lang="en-US" sz="2600" dirty="0">
                <a:solidFill>
                  <a:srgbClr val="C00000"/>
                </a:solidFill>
              </a:rPr>
              <a:t>eliminate bias </a:t>
            </a:r>
            <a:r>
              <a:rPr lang="en-US" sz="2600" dirty="0"/>
              <a:t>in word embeddings or contextualized embeddings produced by large language models (LLMs). </a:t>
            </a:r>
          </a:p>
          <a:p>
            <a:r>
              <a:rPr lang="en-US" sz="2600" dirty="0"/>
              <a:t>Word embeddings often </a:t>
            </a:r>
            <a:r>
              <a:rPr lang="en-US" sz="2600" dirty="0">
                <a:solidFill>
                  <a:srgbClr val="C00000"/>
                </a:solidFill>
              </a:rPr>
              <a:t>capture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societal biases</a:t>
            </a:r>
            <a:r>
              <a:rPr lang="en-US" sz="2600" dirty="0"/>
              <a:t>, such as gender, racial, and cultural stereotypes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sz="2600" dirty="0"/>
              <a:t>Common Debiasing Techniques:</a:t>
            </a:r>
          </a:p>
          <a:p>
            <a:r>
              <a:rPr lang="en-US" sz="2600" dirty="0">
                <a:solidFill>
                  <a:srgbClr val="C00000"/>
                </a:solidFill>
              </a:rPr>
              <a:t>Hard</a:t>
            </a:r>
            <a:r>
              <a:rPr lang="en-US" sz="2600" dirty="0"/>
              <a:t> Debiasing</a:t>
            </a:r>
          </a:p>
          <a:p>
            <a:r>
              <a:rPr lang="en-US" sz="2600" dirty="0">
                <a:solidFill>
                  <a:srgbClr val="C00000"/>
                </a:solidFill>
              </a:rPr>
              <a:t>Soft</a:t>
            </a:r>
            <a:r>
              <a:rPr lang="en-US" sz="2600" dirty="0"/>
              <a:t> Debiasing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4994DB-013C-DFF5-E955-0469C8562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005" y="3762375"/>
            <a:ext cx="5480796" cy="25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986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A8F05-C8B1-C879-EF6B-B073D0831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Debiasing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C85E88B-D9E8-09FE-114F-DE606138A9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199" y="1538288"/>
            <a:ext cx="10303565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Goal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: Remove bias by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projecting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the embeddings to a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subspace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where the biased information (e.g., gender bias) is removed.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Method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: First, identify a 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bias subspace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" (e.g., the direction corresponding to gender in the embedding space). Then, neutral words (e.g., "doctor," "nurse") are projected onto a plane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orthogonal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to this bias subspace, effectively eliminating the bias.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D86368-B7CA-5242-0FAF-87CDC5B61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452" y="4068762"/>
            <a:ext cx="6087348" cy="2501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B1B156-84C3-F91B-E49D-8B67923F8B5B}"/>
              </a:ext>
            </a:extLst>
          </p:cNvPr>
          <p:cNvSpPr txBox="1"/>
          <p:nvPr/>
        </p:nvSpPr>
        <p:spPr>
          <a:xfrm>
            <a:off x="838199" y="5167312"/>
            <a:ext cx="4533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Removing bias entirely can sometimes result in a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loss of important semantic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2444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0D7B48-CE58-4A58-D075-0F7AB1DF0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906" y="4173503"/>
            <a:ext cx="3775724" cy="26988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497BD0-03F2-2DB4-A217-0FBD7D238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900"/>
            <a:ext cx="10515600" cy="1325563"/>
          </a:xfrm>
        </p:spPr>
        <p:txBody>
          <a:bodyPr/>
          <a:lstStyle/>
          <a:p>
            <a:r>
              <a:rPr lang="en-US" dirty="0"/>
              <a:t>Soft Debiasing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9387361-302A-2F58-E194-853B0E2372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04875" y="1259196"/>
            <a:ext cx="1097280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Rather than completely eliminating bias, soft debiasing aims to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reduce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 bias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while preserving as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much information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as possible.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Similar to hard debiasing but instead of entirely removing the bias component, soft debiasing involves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partially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reducing its impact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to maintain semantic richness while still reducing bias.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During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training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sentences or phrases that reflect biased assumptions are rephrased to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counter the bias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 For example, for "he is a doctor" from the training data, it would provide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an augmented example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like "she is a doctor" to balance the gender association.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27450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2CB16E-6595-0F00-F092-1FFC8A505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174" y="3429000"/>
            <a:ext cx="5062245" cy="3428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EC14A5-59AB-95C6-6305-0DFF8718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320" y="411439"/>
            <a:ext cx="10592005" cy="512961"/>
          </a:xfrm>
        </p:spPr>
        <p:txBody>
          <a:bodyPr>
            <a:normAutofit fontScale="90000"/>
          </a:bodyPr>
          <a:lstStyle/>
          <a:p>
            <a:r>
              <a:rPr lang="en-US" dirty="0"/>
              <a:t>Why Vectors?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53B02-824F-4F4A-5A9E-DBFF30DE9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31926"/>
            <a:ext cx="11379200" cy="2954655"/>
          </a:xfrm>
        </p:spPr>
        <p:txBody>
          <a:bodyPr>
            <a:normAutofit/>
          </a:bodyPr>
          <a:lstStyle/>
          <a:p>
            <a:pPr marL="380990" indent="-380990"/>
            <a:r>
              <a:rPr lang="en-US" sz="2600" dirty="0"/>
              <a:t>Vectors </a:t>
            </a:r>
            <a:r>
              <a:rPr lang="en-US" sz="2600" dirty="0">
                <a:solidFill>
                  <a:srgbClr val="C00000"/>
                </a:solidFill>
              </a:rPr>
              <a:t>represent relationships </a:t>
            </a:r>
            <a:r>
              <a:rPr lang="en-US" sz="2600" dirty="0"/>
              <a:t>and </a:t>
            </a:r>
            <a:r>
              <a:rPr lang="en-US" sz="2600" dirty="0">
                <a:solidFill>
                  <a:srgbClr val="C00000"/>
                </a:solidFill>
              </a:rPr>
              <a:t>similarities</a:t>
            </a:r>
            <a:r>
              <a:rPr lang="en-US" sz="2600" dirty="0"/>
              <a:t> between concepts</a:t>
            </a:r>
          </a:p>
          <a:p>
            <a:pPr marL="380990" indent="-380990"/>
            <a:r>
              <a:rPr lang="en-US" sz="2600" dirty="0"/>
              <a:t>Vectors can </a:t>
            </a:r>
            <a:r>
              <a:rPr lang="en-US" sz="2600" dirty="0">
                <a:solidFill>
                  <a:srgbClr val="C00000"/>
                </a:solidFill>
              </a:rPr>
              <a:t>represent distance </a:t>
            </a:r>
            <a:r>
              <a:rPr lang="en-US" sz="2600" dirty="0"/>
              <a:t>between meanings</a:t>
            </a:r>
          </a:p>
          <a:p>
            <a:pPr marL="380990" indent="-380990"/>
            <a:r>
              <a:rPr lang="en-US" sz="2600" dirty="0"/>
              <a:t>Vectors (meaning of words) can be </a:t>
            </a:r>
            <a:r>
              <a:rPr lang="en-US" sz="2600" dirty="0">
                <a:solidFill>
                  <a:srgbClr val="C00000"/>
                </a:solidFill>
              </a:rPr>
              <a:t>transformed</a:t>
            </a:r>
            <a:r>
              <a:rPr lang="en-US" sz="2600" dirty="0"/>
              <a:t> based on </a:t>
            </a:r>
            <a:r>
              <a:rPr lang="en-US" sz="2600" dirty="0">
                <a:solidFill>
                  <a:srgbClr val="C00000"/>
                </a:solidFill>
              </a:rPr>
              <a:t>context</a:t>
            </a:r>
          </a:p>
          <a:p>
            <a:pPr marL="380990" indent="-380990"/>
            <a:r>
              <a:rPr lang="en-US" sz="2600" dirty="0"/>
              <a:t>Vectors can be scaled to represent </a:t>
            </a:r>
            <a:r>
              <a:rPr lang="en-US" sz="2600" dirty="0">
                <a:solidFill>
                  <a:srgbClr val="C00000"/>
                </a:solidFill>
              </a:rPr>
              <a:t>different types of data</a:t>
            </a:r>
          </a:p>
          <a:p>
            <a:endParaRPr lang="en-US" sz="2600" dirty="0"/>
          </a:p>
          <a:p>
            <a:pPr marL="380990" indent="-380990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2211022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67BF-221B-1D53-499B-CBAEF0C2C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595" y="78064"/>
            <a:ext cx="9258707" cy="1025921"/>
          </a:xfrm>
        </p:spPr>
        <p:txBody>
          <a:bodyPr>
            <a:normAutofit/>
          </a:bodyPr>
          <a:lstStyle/>
          <a:p>
            <a:r>
              <a:rPr lang="en-US" dirty="0"/>
              <a:t>Future Directions in LLM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C05A2-5C27-5AC1-7F14-2A5B72D7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6" y="1202772"/>
            <a:ext cx="11249024" cy="5577164"/>
          </a:xfrm>
        </p:spPr>
        <p:txBody>
          <a:bodyPr>
            <a:normAutofit/>
          </a:bodyPr>
          <a:lstStyle/>
          <a:p>
            <a:r>
              <a:rPr lang="en-US" sz="2400" b="1" dirty="0"/>
              <a:t>Efficient Embedding Techniques</a:t>
            </a:r>
            <a:r>
              <a:rPr lang="en-US" sz="2400" dirty="0"/>
              <a:t>: Developing techniques that balance precision with computational efficiency. This includes exploring methods to </a:t>
            </a:r>
            <a:r>
              <a:rPr lang="en-US" sz="2400" dirty="0">
                <a:solidFill>
                  <a:srgbClr val="C00000"/>
                </a:solidFill>
              </a:rPr>
              <a:t>reduce the size of embeddings</a:t>
            </a:r>
            <a:r>
              <a:rPr lang="en-US" sz="2400" dirty="0"/>
              <a:t> without compromising their </a:t>
            </a:r>
            <a:r>
              <a:rPr lang="en-US" sz="2400" dirty="0">
                <a:solidFill>
                  <a:srgbClr val="C00000"/>
                </a:solidFill>
              </a:rPr>
              <a:t>quality</a:t>
            </a:r>
            <a:r>
              <a:rPr lang="en-US" sz="2400" dirty="0"/>
              <a:t>. 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Domain-Specific Embeddings</a:t>
            </a:r>
            <a:r>
              <a:rPr lang="en-US" sz="2400" dirty="0"/>
              <a:t>: Developing embeddings tailored to </a:t>
            </a:r>
            <a:r>
              <a:rPr lang="en-US" sz="2400" dirty="0">
                <a:solidFill>
                  <a:srgbClr val="C00000"/>
                </a:solidFill>
              </a:rPr>
              <a:t>specific industries </a:t>
            </a:r>
            <a:r>
              <a:rPr lang="en-US" sz="2400" dirty="0"/>
              <a:t>or applications. For example, embeddings designed for medical data can capture the unique characteristics and relationships of </a:t>
            </a:r>
            <a:r>
              <a:rPr lang="en-US" sz="2400" dirty="0">
                <a:solidFill>
                  <a:srgbClr val="C00000"/>
                </a:solidFill>
              </a:rPr>
              <a:t>medical terminology</a:t>
            </a:r>
            <a:r>
              <a:rPr lang="en-US" sz="2400" dirty="0"/>
              <a:t>, improving the performance of models in healthcare applications. </a:t>
            </a:r>
          </a:p>
          <a:p>
            <a:endParaRPr lang="en-US" sz="2400" dirty="0"/>
          </a:p>
          <a:p>
            <a:r>
              <a:rPr lang="en-US" sz="2400" b="1" dirty="0"/>
              <a:t>Multi-Modal Embeddings</a:t>
            </a:r>
            <a:r>
              <a:rPr lang="en-US" sz="2400" dirty="0"/>
              <a:t>:  Vector representations that </a:t>
            </a:r>
            <a:r>
              <a:rPr lang="en-US" sz="2400" dirty="0">
                <a:solidFill>
                  <a:srgbClr val="C00000"/>
                </a:solidFill>
              </a:rPr>
              <a:t>integrate</a:t>
            </a:r>
            <a:r>
              <a:rPr lang="en-US" sz="2400" dirty="0"/>
              <a:t> information from </a:t>
            </a:r>
            <a:r>
              <a:rPr lang="en-US" sz="2400" dirty="0">
                <a:solidFill>
                  <a:srgbClr val="C00000"/>
                </a:solidFill>
              </a:rPr>
              <a:t>multiple modalities</a:t>
            </a:r>
            <a:r>
              <a:rPr lang="en-US" sz="2400" dirty="0"/>
              <a:t>, such as text, images, audio, and video. These embeddings aim to create a </a:t>
            </a:r>
            <a:r>
              <a:rPr lang="en-US" sz="2400" dirty="0">
                <a:solidFill>
                  <a:srgbClr val="C00000"/>
                </a:solidFill>
              </a:rPr>
              <a:t>unified representation </a:t>
            </a:r>
            <a:r>
              <a:rPr lang="en-US" sz="2400" dirty="0"/>
              <a:t>that captures semantic relationships across different types of data.</a:t>
            </a:r>
          </a:p>
        </p:txBody>
      </p:sp>
    </p:spTree>
    <p:extLst>
      <p:ext uri="{BB962C8B-B14F-4D97-AF65-F5344CB8AC3E}">
        <p14:creationId xmlns:p14="http://schemas.microsoft.com/office/powerpoint/2010/main" val="33323162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FC8CBA-A5A5-65D6-A399-7A89899C4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838" y="2372826"/>
            <a:ext cx="2729312" cy="1902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DE2848-37F1-1F54-DE80-D91BEC514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50" y="239713"/>
            <a:ext cx="10515600" cy="1325563"/>
          </a:xfrm>
        </p:spPr>
        <p:txBody>
          <a:bodyPr/>
          <a:lstStyle/>
          <a:p>
            <a:r>
              <a:rPr lang="en-US" dirty="0"/>
              <a:t>Multi-Modal Embedding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84908-A51F-5118-55FF-2DE10584E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0550" y="1447801"/>
            <a:ext cx="11370900" cy="4987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Uni-modal Embeddings</a:t>
            </a:r>
            <a:r>
              <a:rPr lang="en-US" sz="2000" dirty="0"/>
              <a:t>: </a:t>
            </a:r>
          </a:p>
          <a:p>
            <a:r>
              <a:rPr lang="en-US" sz="2000" dirty="0"/>
              <a:t>Generated from a </a:t>
            </a:r>
            <a:r>
              <a:rPr lang="en-US" sz="2000" dirty="0">
                <a:solidFill>
                  <a:srgbClr val="C00000"/>
                </a:solidFill>
              </a:rPr>
              <a:t>single type </a:t>
            </a:r>
            <a:r>
              <a:rPr lang="en-US" sz="2000" dirty="0"/>
              <a:t>of input data (e.g., text), capturing the semantic context within that modality. </a:t>
            </a:r>
          </a:p>
          <a:p>
            <a:r>
              <a:rPr lang="en-US" sz="2000" dirty="0"/>
              <a:t>Uni-modal embeddings are used in tasks </a:t>
            </a:r>
            <a:r>
              <a:rPr lang="en-US" sz="2000" dirty="0">
                <a:solidFill>
                  <a:srgbClr val="C00000"/>
                </a:solidFill>
              </a:rPr>
              <a:t>specific to one type </a:t>
            </a:r>
            <a:r>
              <a:rPr lang="en-US" sz="2000" dirty="0"/>
              <a:t>of data. 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Multi-modal Embeddings</a:t>
            </a:r>
            <a:r>
              <a:rPr lang="en-US" sz="2000" dirty="0"/>
              <a:t>: </a:t>
            </a:r>
          </a:p>
          <a:p>
            <a:r>
              <a:rPr lang="en-US" sz="2000" dirty="0"/>
              <a:t>Generated same vector space from </a:t>
            </a:r>
            <a:r>
              <a:rPr lang="en-US" sz="2000" dirty="0">
                <a:solidFill>
                  <a:srgbClr val="C00000"/>
                </a:solidFill>
              </a:rPr>
              <a:t>multiple types </a:t>
            </a:r>
            <a:r>
              <a:rPr lang="en-US" sz="2000" dirty="0"/>
              <a:t>of input data (e.g., text and images), capturing the relationships and interactions across different modalities. </a:t>
            </a:r>
          </a:p>
          <a:p>
            <a:r>
              <a:rPr lang="en-US" sz="2000" dirty="0"/>
              <a:t>Multi-modal embeddings are crucial for tasks that require understanding the </a:t>
            </a:r>
            <a:r>
              <a:rPr lang="en-US" sz="2000" dirty="0">
                <a:solidFill>
                  <a:srgbClr val="C00000"/>
                </a:solidFill>
              </a:rPr>
              <a:t>interplay</a:t>
            </a:r>
            <a:r>
              <a:rPr lang="en-US" sz="2000" dirty="0"/>
              <a:t> between different types of data. For instance, in a video with subtitles, multi-modal embeddings can help the model understand the relationship between the visual content and the accompanying text.  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6CD1C1-1D96-E967-247B-62BAF7D55F2B}"/>
              </a:ext>
            </a:extLst>
          </p:cNvPr>
          <p:cNvSpPr txBox="1"/>
          <p:nvPr/>
        </p:nvSpPr>
        <p:spPr>
          <a:xfrm>
            <a:off x="6238875" y="3259723"/>
            <a:ext cx="2571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Text + Images (CLIP)</a:t>
            </a:r>
          </a:p>
        </p:txBody>
      </p:sp>
    </p:spTree>
    <p:extLst>
      <p:ext uri="{BB962C8B-B14F-4D97-AF65-F5344CB8AC3E}">
        <p14:creationId xmlns:p14="http://schemas.microsoft.com/office/powerpoint/2010/main" val="18823879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5F68-BC1F-68A6-6607-8D4A9762F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089" y="365125"/>
            <a:ext cx="10515600" cy="1325563"/>
          </a:xfrm>
        </p:spPr>
        <p:txBody>
          <a:bodyPr/>
          <a:lstStyle/>
          <a:p>
            <a:r>
              <a:rPr lang="en-US" dirty="0"/>
              <a:t>Assignment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EC40A-B7FC-0FA1-218F-A7B6513CE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089" y="1690688"/>
            <a:ext cx="1150683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Train Word2Vec models on text8 data using all combinations of the following hyper-parameters (16 models):</a:t>
            </a:r>
          </a:p>
          <a:p>
            <a:r>
              <a:rPr lang="en-US" sz="2000" dirty="0" err="1"/>
              <a:t>win_size</a:t>
            </a:r>
            <a:r>
              <a:rPr lang="en-US" sz="2000" dirty="0"/>
              <a:t> = [3,7,13,25]</a:t>
            </a:r>
          </a:p>
          <a:p>
            <a:r>
              <a:rPr lang="en-US" sz="2000" dirty="0" err="1"/>
              <a:t>vector_size</a:t>
            </a:r>
            <a:r>
              <a:rPr lang="en-US" sz="2000" dirty="0"/>
              <a:t> = [20,70,100,300]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For each model, perform the following tasks: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Define Transform as Embedding('man') - Embedding( 'woman')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Use </a:t>
            </a:r>
            <a:r>
              <a:rPr lang="en-US" sz="2000" dirty="0" err="1"/>
              <a:t>similar_by_vector</a:t>
            </a:r>
            <a:r>
              <a:rPr lang="en-US" sz="2000" dirty="0"/>
              <a:t> method to find the most similar embedding to (Transform + Embedding('daughter’))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Cluster the following embeddings created by the model using K-means (K=3):</a:t>
            </a:r>
          </a:p>
          <a:p>
            <a:pPr marL="0" indent="0">
              <a:buNone/>
            </a:pPr>
            <a:r>
              <a:rPr lang="en-US" sz="2000" dirty="0"/>
              <a:t>   'yen', 'yuan', '</a:t>
            </a:r>
            <a:r>
              <a:rPr lang="en-US" sz="2000" dirty="0" err="1"/>
              <a:t>spain</a:t>
            </a:r>
            <a:r>
              <a:rPr lang="en-US" sz="2000" dirty="0"/>
              <a:t>', '</a:t>
            </a:r>
            <a:r>
              <a:rPr lang="en-US" sz="2000" dirty="0" err="1"/>
              <a:t>brazil</a:t>
            </a:r>
            <a:r>
              <a:rPr lang="en-US" sz="2000" dirty="0"/>
              <a:t>', '</a:t>
            </a:r>
            <a:r>
              <a:rPr lang="en-US" sz="2000" dirty="0" err="1"/>
              <a:t>africa</a:t>
            </a:r>
            <a:r>
              <a:rPr lang="en-US" sz="2000" dirty="0"/>
              <a:t>', '</a:t>
            </a:r>
            <a:r>
              <a:rPr lang="en-US" sz="2000" dirty="0" err="1"/>
              <a:t>asia</a:t>
            </a:r>
            <a:r>
              <a:rPr lang="en-US" sz="2000" dirty="0"/>
              <a:t>’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By assessment of the results of transformation and clustering, choose the best set of hyper-parameters to capture relationships between the concepts.</a:t>
            </a:r>
          </a:p>
        </p:txBody>
      </p:sp>
    </p:spTree>
    <p:extLst>
      <p:ext uri="{BB962C8B-B14F-4D97-AF65-F5344CB8AC3E}">
        <p14:creationId xmlns:p14="http://schemas.microsoft.com/office/powerpoint/2010/main" val="3129421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4568" y="544043"/>
            <a:ext cx="9258707" cy="612987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L="8929">
              <a:spcBef>
                <a:spcPts val="71"/>
              </a:spcBef>
              <a:tabLst>
                <a:tab pos="1482615" algn="l"/>
                <a:tab pos="2008070" algn="l"/>
              </a:tabLst>
            </a:pPr>
            <a: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  <a:t>Representing Distance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1577341"/>
            <a:ext cx="11277600" cy="154686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Vectors</a:t>
            </a:r>
            <a:r>
              <a:rPr lang="en-US" sz="2400" dirty="0"/>
              <a:t> can preserve </a:t>
            </a:r>
            <a:r>
              <a:rPr lang="en-US" sz="2400" dirty="0">
                <a:solidFill>
                  <a:srgbClr val="C00000"/>
                </a:solidFill>
              </a:rPr>
              <a:t>distance</a:t>
            </a:r>
            <a:r>
              <a:rPr lang="en-US" sz="2400" dirty="0"/>
              <a:t> between meanings: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3F8C03-3AD1-9B40-21E5-85E98B33DD9F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372734"/>
          <a:ext cx="5537201" cy="2369288"/>
        </p:xfrm>
        <a:graphic>
          <a:graphicData uri="http://schemas.openxmlformats.org/drawingml/2006/table">
            <a:tbl>
              <a:tblPr firstRow="1" bandRow="1"/>
              <a:tblGrid>
                <a:gridCol w="1016000">
                  <a:extLst>
                    <a:ext uri="{9D8B030D-6E8A-4147-A177-3AD203B41FA5}">
                      <a16:colId xmlns:a16="http://schemas.microsoft.com/office/drawing/2014/main" val="2697210884"/>
                    </a:ext>
                  </a:extLst>
                </a:gridCol>
                <a:gridCol w="799215">
                  <a:extLst>
                    <a:ext uri="{9D8B030D-6E8A-4147-A177-3AD203B41FA5}">
                      <a16:colId xmlns:a16="http://schemas.microsoft.com/office/drawing/2014/main" val="1578709857"/>
                    </a:ext>
                  </a:extLst>
                </a:gridCol>
                <a:gridCol w="1542748">
                  <a:extLst>
                    <a:ext uri="{9D8B030D-6E8A-4147-A177-3AD203B41FA5}">
                      <a16:colId xmlns:a16="http://schemas.microsoft.com/office/drawing/2014/main" val="897160441"/>
                    </a:ext>
                  </a:extLst>
                </a:gridCol>
                <a:gridCol w="1786575">
                  <a:extLst>
                    <a:ext uri="{9D8B030D-6E8A-4147-A177-3AD203B41FA5}">
                      <a16:colId xmlns:a16="http://schemas.microsoft.com/office/drawing/2014/main" val="2582894869"/>
                    </a:ext>
                  </a:extLst>
                </a:gridCol>
                <a:gridCol w="392663">
                  <a:extLst>
                    <a:ext uri="{9D8B030D-6E8A-4147-A177-3AD203B41FA5}">
                      <a16:colId xmlns:a16="http://schemas.microsoft.com/office/drawing/2014/main" val="3688190697"/>
                    </a:ext>
                  </a:extLst>
                </a:gridCol>
              </a:tblGrid>
              <a:tr h="49930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Gender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Political Rank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Political System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…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45195"/>
                  </a:ext>
                </a:extLst>
              </a:tr>
              <a:tr h="37206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King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 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Top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Monarchy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345327"/>
                  </a:ext>
                </a:extLst>
              </a:tr>
              <a:tr h="4993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Queen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Top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Monarchy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844221"/>
                  </a:ext>
                </a:extLst>
              </a:tr>
              <a:tr h="4993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Prince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High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Monarchy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540267"/>
                  </a:ext>
                </a:extLst>
              </a:tr>
              <a:tr h="4993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Princess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High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Monarchy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27698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CB3DFC1-A083-FA77-7C7F-749B8F8EB1E7}"/>
              </a:ext>
            </a:extLst>
          </p:cNvPr>
          <p:cNvSpPr txBox="1"/>
          <p:nvPr/>
        </p:nvSpPr>
        <p:spPr>
          <a:xfrm>
            <a:off x="6238723" y="2784728"/>
            <a:ext cx="3042804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latin typeface="Times New Roman"/>
                <a:cs typeface="Times New Roman"/>
              </a:rPr>
              <a:t> E(</a:t>
            </a:r>
            <a:r>
              <a:rPr lang="en-US" sz="1867" dirty="0">
                <a:solidFill>
                  <a:srgbClr val="000000"/>
                </a:solidFill>
                <a:latin typeface="Aptos Narrow" panose="020B0004020202020204" pitchFamily="34" charset="0"/>
              </a:rPr>
              <a:t>King)= </a:t>
            </a:r>
            <a:r>
              <a:rPr lang="en-US" sz="1867" dirty="0">
                <a:latin typeface="Times New Roman"/>
                <a:cs typeface="Times New Roman"/>
              </a:rPr>
              <a:t>[2, 10, 1]</a:t>
            </a:r>
            <a:endParaRPr lang="en-US" sz="1867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36043D-27D4-26D6-809A-81C10BA131F3}"/>
              </a:ext>
            </a:extLst>
          </p:cNvPr>
          <p:cNvCxnSpPr/>
          <p:nvPr/>
        </p:nvCxnSpPr>
        <p:spPr>
          <a:xfrm flipV="1">
            <a:off x="8916856" y="2611052"/>
            <a:ext cx="0" cy="1000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FE4F6F-8992-A301-0C51-59C39657B714}"/>
              </a:ext>
            </a:extLst>
          </p:cNvPr>
          <p:cNvCxnSpPr>
            <a:cxnSpLocks/>
          </p:cNvCxnSpPr>
          <p:nvPr/>
        </p:nvCxnSpPr>
        <p:spPr>
          <a:xfrm>
            <a:off x="8916856" y="4724253"/>
            <a:ext cx="2970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E759A4-E75C-FA43-7721-15D1817B23B3}"/>
              </a:ext>
            </a:extLst>
          </p:cNvPr>
          <p:cNvCxnSpPr>
            <a:cxnSpLocks/>
          </p:cNvCxnSpPr>
          <p:nvPr/>
        </p:nvCxnSpPr>
        <p:spPr>
          <a:xfrm flipV="1">
            <a:off x="8969378" y="3030950"/>
            <a:ext cx="1901823" cy="169467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3CB47EC-D987-A0BE-B518-540AC9E097FA}"/>
              </a:ext>
            </a:extLst>
          </p:cNvPr>
          <p:cNvSpPr txBox="1"/>
          <p:nvPr/>
        </p:nvSpPr>
        <p:spPr>
          <a:xfrm>
            <a:off x="8180497" y="2532312"/>
            <a:ext cx="1117600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67" dirty="0">
                <a:latin typeface="Times New Roman"/>
                <a:cs typeface="Times New Roman"/>
              </a:rPr>
              <a:t>Gender</a:t>
            </a:r>
            <a:endParaRPr lang="en-US" sz="1467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E6C08F-C09F-D98C-FB75-EF855D3F1DFD}"/>
              </a:ext>
            </a:extLst>
          </p:cNvPr>
          <p:cNvSpPr txBox="1"/>
          <p:nvPr/>
        </p:nvSpPr>
        <p:spPr>
          <a:xfrm>
            <a:off x="10958446" y="4903338"/>
            <a:ext cx="1333373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67" dirty="0">
                <a:latin typeface="Times New Roman"/>
                <a:cs typeface="Times New Roman"/>
              </a:rPr>
              <a:t>Political Rank</a:t>
            </a:r>
            <a:endParaRPr lang="en-US" sz="1467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9F5EEE-F952-345C-323D-80FF0846296E}"/>
              </a:ext>
            </a:extLst>
          </p:cNvPr>
          <p:cNvCxnSpPr>
            <a:cxnSpLocks/>
          </p:cNvCxnSpPr>
          <p:nvPr/>
        </p:nvCxnSpPr>
        <p:spPr>
          <a:xfrm>
            <a:off x="8916856" y="3586047"/>
            <a:ext cx="0" cy="1201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1772B1-3836-4505-53E4-4B3605FBE2C3}"/>
              </a:ext>
            </a:extLst>
          </p:cNvPr>
          <p:cNvCxnSpPr>
            <a:cxnSpLocks/>
          </p:cNvCxnSpPr>
          <p:nvPr/>
        </p:nvCxnSpPr>
        <p:spPr>
          <a:xfrm flipV="1">
            <a:off x="8875351" y="4156724"/>
            <a:ext cx="1995848" cy="53904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4E1DFE7-55C3-E12F-2867-5D072ACEE3AC}"/>
              </a:ext>
            </a:extLst>
          </p:cNvPr>
          <p:cNvCxnSpPr>
            <a:cxnSpLocks/>
          </p:cNvCxnSpPr>
          <p:nvPr/>
        </p:nvCxnSpPr>
        <p:spPr>
          <a:xfrm flipV="1">
            <a:off x="8969378" y="4186575"/>
            <a:ext cx="1089023" cy="48391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D9DC551-BA6A-4C81-B823-0F45F13C1512}"/>
              </a:ext>
            </a:extLst>
          </p:cNvPr>
          <p:cNvCxnSpPr>
            <a:cxnSpLocks/>
          </p:cNvCxnSpPr>
          <p:nvPr/>
        </p:nvCxnSpPr>
        <p:spPr>
          <a:xfrm flipV="1">
            <a:off x="8840981" y="3030950"/>
            <a:ext cx="1217419" cy="178607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63EB29E-E88D-2488-4F2E-9E1BD5A9C0A4}"/>
              </a:ext>
            </a:extLst>
          </p:cNvPr>
          <p:cNvSpPr txBox="1"/>
          <p:nvPr/>
        </p:nvSpPr>
        <p:spPr>
          <a:xfrm>
            <a:off x="9866421" y="2785312"/>
            <a:ext cx="1282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Times New Roman"/>
                <a:cs typeface="Times New Roman"/>
              </a:rPr>
              <a:t>Prince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63F717-42B3-60F4-C8F2-981AADC3ABB3}"/>
              </a:ext>
            </a:extLst>
          </p:cNvPr>
          <p:cNvSpPr txBox="1"/>
          <p:nvPr/>
        </p:nvSpPr>
        <p:spPr>
          <a:xfrm>
            <a:off x="9863189" y="3959367"/>
            <a:ext cx="1282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Times New Roman"/>
                <a:cs typeface="Times New Roman"/>
              </a:rPr>
              <a:t>Princess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47DF93-B1A0-2AC6-6DBE-BEB8AFF639B6}"/>
              </a:ext>
            </a:extLst>
          </p:cNvPr>
          <p:cNvSpPr txBox="1"/>
          <p:nvPr/>
        </p:nvSpPr>
        <p:spPr>
          <a:xfrm>
            <a:off x="10756539" y="2780266"/>
            <a:ext cx="1282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Times New Roman"/>
                <a:cs typeface="Times New Roman"/>
              </a:rPr>
              <a:t>King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D3B78F-4234-1C8E-7675-547A773E7E9B}"/>
              </a:ext>
            </a:extLst>
          </p:cNvPr>
          <p:cNvSpPr txBox="1"/>
          <p:nvPr/>
        </p:nvSpPr>
        <p:spPr>
          <a:xfrm>
            <a:off x="10735860" y="3929035"/>
            <a:ext cx="1282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Times New Roman"/>
                <a:cs typeface="Times New Roman"/>
              </a:rPr>
              <a:t>Queen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AC0055-4F3D-72BF-B2C6-DC9C12704724}"/>
              </a:ext>
            </a:extLst>
          </p:cNvPr>
          <p:cNvSpPr txBox="1"/>
          <p:nvPr/>
        </p:nvSpPr>
        <p:spPr>
          <a:xfrm>
            <a:off x="6271485" y="3811217"/>
            <a:ext cx="3042804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latin typeface="Times New Roman"/>
                <a:cs typeface="Times New Roman"/>
              </a:rPr>
              <a:t> E(</a:t>
            </a:r>
            <a:r>
              <a:rPr lang="en-US" sz="1867" dirty="0">
                <a:solidFill>
                  <a:srgbClr val="000000"/>
                </a:solidFill>
                <a:latin typeface="Aptos Narrow" panose="020B0004020202020204" pitchFamily="34" charset="0"/>
              </a:rPr>
              <a:t>Prince)= </a:t>
            </a:r>
            <a:r>
              <a:rPr lang="en-US" sz="1867" dirty="0">
                <a:latin typeface="Times New Roman"/>
                <a:cs typeface="Times New Roman"/>
              </a:rPr>
              <a:t>[2, 9, 1]</a:t>
            </a:r>
            <a:endParaRPr lang="en-US" sz="1867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866431-71B2-C05E-1CC4-95CA7E9E27DA}"/>
              </a:ext>
            </a:extLst>
          </p:cNvPr>
          <p:cNvSpPr txBox="1"/>
          <p:nvPr/>
        </p:nvSpPr>
        <p:spPr>
          <a:xfrm>
            <a:off x="6271485" y="3270105"/>
            <a:ext cx="3042804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latin typeface="Times New Roman"/>
                <a:cs typeface="Times New Roman"/>
              </a:rPr>
              <a:t> E(</a:t>
            </a:r>
            <a:r>
              <a:rPr lang="en-US" sz="1867" dirty="0">
                <a:solidFill>
                  <a:srgbClr val="000000"/>
                </a:solidFill>
                <a:latin typeface="Aptos Narrow" panose="020B0004020202020204" pitchFamily="34" charset="0"/>
              </a:rPr>
              <a:t>Queen)= </a:t>
            </a:r>
            <a:r>
              <a:rPr lang="en-US" sz="1867" dirty="0">
                <a:latin typeface="Times New Roman"/>
                <a:cs typeface="Times New Roman"/>
              </a:rPr>
              <a:t>[1, 10, 1]</a:t>
            </a:r>
            <a:endParaRPr lang="en-US" sz="1867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0FF1B-46AD-8197-034D-3F082CDCEE86}"/>
              </a:ext>
            </a:extLst>
          </p:cNvPr>
          <p:cNvSpPr txBox="1"/>
          <p:nvPr/>
        </p:nvSpPr>
        <p:spPr>
          <a:xfrm>
            <a:off x="6238722" y="4331651"/>
            <a:ext cx="3042804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latin typeface="Times New Roman"/>
                <a:cs typeface="Times New Roman"/>
              </a:rPr>
              <a:t> E(</a:t>
            </a:r>
            <a:r>
              <a:rPr lang="en-US" sz="1867" dirty="0">
                <a:solidFill>
                  <a:srgbClr val="000000"/>
                </a:solidFill>
                <a:latin typeface="Aptos Narrow" panose="020B0004020202020204" pitchFamily="34" charset="0"/>
              </a:rPr>
              <a:t>Princess)= </a:t>
            </a:r>
            <a:r>
              <a:rPr lang="en-US" sz="1867" dirty="0">
                <a:latin typeface="Times New Roman"/>
                <a:cs typeface="Times New Roman"/>
              </a:rPr>
              <a:t>[1, 9, 1]</a:t>
            </a:r>
            <a:endParaRPr lang="en-US" sz="1867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B20D7F6E-701B-7B24-7F36-672C8EC68C84}"/>
              </a:ext>
            </a:extLst>
          </p:cNvPr>
          <p:cNvSpPr/>
          <p:nvPr/>
        </p:nvSpPr>
        <p:spPr>
          <a:xfrm rot="16200000">
            <a:off x="10433188" y="3447552"/>
            <a:ext cx="883290" cy="23658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D33B8B23-E0D2-3ADC-B827-160FF1B1FA56}"/>
              </a:ext>
            </a:extLst>
          </p:cNvPr>
          <p:cNvSpPr/>
          <p:nvPr/>
        </p:nvSpPr>
        <p:spPr>
          <a:xfrm rot="16200000">
            <a:off x="9571892" y="3482883"/>
            <a:ext cx="867169" cy="20109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9340AD1-78D6-0C19-6702-6B7F7D566042}"/>
              </a:ext>
            </a:extLst>
          </p:cNvPr>
          <p:cNvSpPr txBox="1"/>
          <p:nvPr/>
        </p:nvSpPr>
        <p:spPr>
          <a:xfrm>
            <a:off x="5126231" y="5468820"/>
            <a:ext cx="7429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/>
                <a:cs typeface="Times New Roman"/>
              </a:rPr>
              <a:t>E(</a:t>
            </a:r>
            <a:r>
              <a:rPr lang="en-US" sz="2400" dirty="0">
                <a:solidFill>
                  <a:srgbClr val="C00000"/>
                </a:solidFill>
                <a:latin typeface="Aptos Narrow" panose="020B0004020202020204" pitchFamily="34" charset="0"/>
              </a:rPr>
              <a:t>King) - </a:t>
            </a:r>
            <a:r>
              <a:rPr lang="en-US" sz="2400" dirty="0">
                <a:solidFill>
                  <a:srgbClr val="C00000"/>
                </a:solidFill>
                <a:latin typeface="Times New Roman"/>
                <a:cs typeface="Times New Roman"/>
              </a:rPr>
              <a:t>E(</a:t>
            </a:r>
            <a:r>
              <a:rPr lang="en-US" sz="2400" dirty="0">
                <a:solidFill>
                  <a:srgbClr val="C00000"/>
                </a:solidFill>
                <a:latin typeface="Aptos Narrow" panose="020B0004020202020204" pitchFamily="34" charset="0"/>
              </a:rPr>
              <a:t>Queen)=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E(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ptos Narrow" panose="020B0004020202020204" pitchFamily="34" charset="0"/>
              </a:rPr>
              <a:t>Prince)-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 E(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ptos Narrow" panose="020B0004020202020204" pitchFamily="34" charset="0"/>
              </a:rPr>
              <a:t>Princess) =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ptos Narrow" panose="020B0004020202020204" pitchFamily="34" charset="0"/>
              </a:rPr>
              <a:t>[1,0,0]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ptos Narrow" panose="020B0004020202020204" pitchFamily="34" charset="0"/>
              </a:rPr>
              <a:t> </a:t>
            </a:r>
          </a:p>
          <a:p>
            <a:r>
              <a:rPr lang="en-US" sz="2400" dirty="0">
                <a:solidFill>
                  <a:srgbClr val="C00000"/>
                </a:solidFill>
                <a:latin typeface="Aptos Narrow" panose="020B000402020202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Times New Roman"/>
                <a:cs typeface="Times New Roman"/>
              </a:rPr>
              <a:t>E(</a:t>
            </a:r>
            <a:r>
              <a:rPr lang="en-US" sz="2400" dirty="0">
                <a:solidFill>
                  <a:srgbClr val="C00000"/>
                </a:solidFill>
                <a:latin typeface="Aptos Narrow" panose="020B0004020202020204" pitchFamily="34" charset="0"/>
              </a:rPr>
              <a:t>King)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ptos Narrow" panose="020B0004020202020204" pitchFamily="34" charset="0"/>
              </a:rPr>
              <a:t>-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 E(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ptos Narrow" panose="020B0004020202020204" pitchFamily="34" charset="0"/>
              </a:rPr>
              <a:t>Prince) = </a:t>
            </a:r>
            <a:r>
              <a:rPr lang="en-US" sz="2400" dirty="0">
                <a:solidFill>
                  <a:srgbClr val="C00000"/>
                </a:solidFill>
                <a:latin typeface="Times New Roman"/>
                <a:cs typeface="Times New Roman"/>
              </a:rPr>
              <a:t>E(</a:t>
            </a:r>
            <a:r>
              <a:rPr lang="en-US" sz="2400" dirty="0">
                <a:solidFill>
                  <a:srgbClr val="C00000"/>
                </a:solidFill>
                <a:latin typeface="Aptos Narrow" panose="020B0004020202020204" pitchFamily="34" charset="0"/>
              </a:rPr>
              <a:t>Queen) -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E(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ptos Narrow" panose="020B0004020202020204" pitchFamily="34" charset="0"/>
              </a:rPr>
              <a:t>Princess)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ptos Narrow" panose="020B0004020202020204" pitchFamily="34" charset="0"/>
              </a:rPr>
              <a:t>[0,1,0]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7A017D-EDF6-46FD-9931-1FF934C8A550}"/>
              </a:ext>
            </a:extLst>
          </p:cNvPr>
          <p:cNvSpPr txBox="1"/>
          <p:nvPr/>
        </p:nvSpPr>
        <p:spPr>
          <a:xfrm>
            <a:off x="8673556" y="3014286"/>
            <a:ext cx="8611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Times New Roman"/>
                <a:cs typeface="Times New Roman"/>
              </a:rPr>
              <a:t>2</a:t>
            </a:r>
          </a:p>
          <a:p>
            <a:endParaRPr lang="en-US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endParaRPr lang="en-US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r>
              <a:rPr lang="en-US" dirty="0">
                <a:solidFill>
                  <a:schemeClr val="tx2"/>
                </a:solidFill>
                <a:latin typeface="Times New Roman"/>
                <a:cs typeface="Times New Roman"/>
              </a:rPr>
              <a:t>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4F9B17-450F-4E22-FE6C-947578EC0C5C}"/>
              </a:ext>
            </a:extLst>
          </p:cNvPr>
          <p:cNvSpPr txBox="1"/>
          <p:nvPr/>
        </p:nvSpPr>
        <p:spPr>
          <a:xfrm>
            <a:off x="9931239" y="4615290"/>
            <a:ext cx="1270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imes New Roman"/>
                <a:cs typeface="Times New Roman"/>
              </a:rPr>
              <a:t>9            10       </a:t>
            </a:r>
            <a:endParaRPr lang="en-US" sz="1800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67FC9EE-C505-C090-773F-48F932D79DCB}"/>
              </a:ext>
            </a:extLst>
          </p:cNvPr>
          <p:cNvSpPr/>
          <p:nvPr/>
        </p:nvSpPr>
        <p:spPr>
          <a:xfrm>
            <a:off x="10016106" y="2449462"/>
            <a:ext cx="942340" cy="2540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19810A9-9C24-F456-0264-FFD6D81E198B}"/>
              </a:ext>
            </a:extLst>
          </p:cNvPr>
          <p:cNvSpPr/>
          <p:nvPr/>
        </p:nvSpPr>
        <p:spPr>
          <a:xfrm>
            <a:off x="10033282" y="4411440"/>
            <a:ext cx="942340" cy="2540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BA4782-3CAF-CD4B-EB0E-7CF79500B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5357476"/>
            <a:ext cx="3629025" cy="107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3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5F752-3DBC-94AE-1A02-7D3B2B3C3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963" y="364838"/>
            <a:ext cx="9258707" cy="512961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Transforming Vectors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3B485-1CE4-F7DC-6149-05E555402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763" y="1225500"/>
            <a:ext cx="10955112" cy="110799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Vectors can be </a:t>
            </a:r>
            <a:r>
              <a:rPr lang="en-US" dirty="0">
                <a:solidFill>
                  <a:srgbClr val="C00000"/>
                </a:solidFill>
              </a:rPr>
              <a:t>transformed</a:t>
            </a:r>
            <a:r>
              <a:rPr lang="en-US" dirty="0"/>
              <a:t> using </a:t>
            </a:r>
            <a:r>
              <a:rPr lang="en-US" dirty="0">
                <a:solidFill>
                  <a:srgbClr val="C00000"/>
                </a:solidFill>
              </a:rPr>
              <a:t>other vectors</a:t>
            </a:r>
            <a:r>
              <a:rPr lang="en-US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vectors</a:t>
            </a:r>
            <a:r>
              <a:rPr lang="en-US" dirty="0"/>
              <a:t> can represent the </a:t>
            </a:r>
            <a:r>
              <a:rPr lang="en-US" dirty="0">
                <a:solidFill>
                  <a:srgbClr val="C00000"/>
                </a:solidFill>
              </a:rPr>
              <a:t>meaning</a:t>
            </a:r>
            <a:r>
              <a:rPr lang="en-US" dirty="0"/>
              <a:t> of a word</a:t>
            </a:r>
          </a:p>
          <a:p>
            <a:pPr marL="0" indent="0">
              <a:buNone/>
            </a:pPr>
            <a:r>
              <a:rPr lang="en-US" dirty="0"/>
              <a:t>1,2 -&gt; It is also possible to </a:t>
            </a:r>
            <a:r>
              <a:rPr lang="en-US" dirty="0">
                <a:solidFill>
                  <a:srgbClr val="C00000"/>
                </a:solidFill>
              </a:rPr>
              <a:t>transform </a:t>
            </a:r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meaning of a word </a:t>
            </a:r>
            <a:r>
              <a:rPr lang="en-US" dirty="0"/>
              <a:t>using vectors</a:t>
            </a:r>
          </a:p>
          <a:p>
            <a:endParaRPr lang="en-US" spc="-7" dirty="0">
              <a:latin typeface="Arial MT"/>
              <a:ea typeface="+mj-ea"/>
              <a:cs typeface="Arial MT"/>
            </a:endParaRPr>
          </a:p>
        </p:txBody>
      </p:sp>
      <p:pic>
        <p:nvPicPr>
          <p:cNvPr id="12" name="Picture 11" descr="A graph of mathematical equations&#10;&#10;Description automatically generated">
            <a:extLst>
              <a:ext uri="{FF2B5EF4-FFF2-40B4-BE49-F238E27FC236}">
                <a16:creationId xmlns:a16="http://schemas.microsoft.com/office/drawing/2014/main" id="{26C90CD9-E52D-C628-DE4B-5546D1CF1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87" y="3088311"/>
            <a:ext cx="5509221" cy="2845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64E86F-681D-1978-4F85-378D645C1D65}"/>
              </a:ext>
            </a:extLst>
          </p:cNvPr>
          <p:cNvSpPr txBox="1"/>
          <p:nvPr/>
        </p:nvSpPr>
        <p:spPr>
          <a:xfrm>
            <a:off x="1170401" y="610816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/>
                <a:cs typeface="Times New Roman"/>
              </a:rPr>
              <a:t>E(</a:t>
            </a:r>
            <a:r>
              <a:rPr lang="en-US" sz="2400" dirty="0">
                <a:solidFill>
                  <a:srgbClr val="C00000"/>
                </a:solidFill>
                <a:latin typeface="Aptos Narrow" panose="020B0004020202020204" pitchFamily="34" charset="0"/>
              </a:rPr>
              <a:t>Queen) +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ptos Narrow" panose="020B0004020202020204" pitchFamily="34" charset="0"/>
              </a:rPr>
              <a:t>[1,0,0] </a:t>
            </a:r>
            <a:r>
              <a:rPr lang="en-US" sz="2400" dirty="0">
                <a:solidFill>
                  <a:srgbClr val="C00000"/>
                </a:solidFill>
                <a:latin typeface="Aptos Narrow" panose="020B0004020202020204" pitchFamily="34" charset="0"/>
              </a:rPr>
              <a:t>= </a:t>
            </a:r>
            <a:r>
              <a:rPr lang="en-US" sz="2400" dirty="0">
                <a:solidFill>
                  <a:srgbClr val="C00000"/>
                </a:solidFill>
                <a:latin typeface="Times New Roman"/>
                <a:cs typeface="Times New Roman"/>
              </a:rPr>
              <a:t>E(</a:t>
            </a:r>
            <a:r>
              <a:rPr lang="en-US" sz="2400" dirty="0">
                <a:solidFill>
                  <a:srgbClr val="C00000"/>
                </a:solidFill>
                <a:latin typeface="Aptos Narrow" panose="020B0004020202020204" pitchFamily="34" charset="0"/>
              </a:rPr>
              <a:t>King)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ptos Narrow" panose="020B0004020202020204" pitchFamily="34" charset="0"/>
              </a:rPr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59A721-A9C8-D859-E7F1-97835089A5A5}"/>
              </a:ext>
            </a:extLst>
          </p:cNvPr>
          <p:cNvCxnSpPr/>
          <p:nvPr/>
        </p:nvCxnSpPr>
        <p:spPr>
          <a:xfrm flipV="1">
            <a:off x="1510125" y="3268277"/>
            <a:ext cx="0" cy="1000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40120E-1D08-A6D2-FB7C-732CF748ADE2}"/>
              </a:ext>
            </a:extLst>
          </p:cNvPr>
          <p:cNvCxnSpPr>
            <a:cxnSpLocks/>
          </p:cNvCxnSpPr>
          <p:nvPr/>
        </p:nvCxnSpPr>
        <p:spPr>
          <a:xfrm>
            <a:off x="1510125" y="5381478"/>
            <a:ext cx="2970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524F66-B4F3-0C11-271B-352AAE6F551E}"/>
              </a:ext>
            </a:extLst>
          </p:cNvPr>
          <p:cNvCxnSpPr>
            <a:cxnSpLocks/>
          </p:cNvCxnSpPr>
          <p:nvPr/>
        </p:nvCxnSpPr>
        <p:spPr>
          <a:xfrm flipV="1">
            <a:off x="1562647" y="3688175"/>
            <a:ext cx="1901823" cy="169467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CF2B2D4-72E6-D44A-91AE-D3A441913772}"/>
              </a:ext>
            </a:extLst>
          </p:cNvPr>
          <p:cNvSpPr txBox="1"/>
          <p:nvPr/>
        </p:nvSpPr>
        <p:spPr>
          <a:xfrm>
            <a:off x="3551715" y="5560563"/>
            <a:ext cx="1333373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67" dirty="0">
                <a:latin typeface="Times New Roman"/>
                <a:cs typeface="Times New Roman"/>
              </a:rPr>
              <a:t>Political Rank</a:t>
            </a:r>
            <a:endParaRPr lang="en-US" sz="1467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CD6AE6-4B7F-5BD2-2368-02EE15B51F90}"/>
              </a:ext>
            </a:extLst>
          </p:cNvPr>
          <p:cNvCxnSpPr>
            <a:cxnSpLocks/>
          </p:cNvCxnSpPr>
          <p:nvPr/>
        </p:nvCxnSpPr>
        <p:spPr>
          <a:xfrm>
            <a:off x="1510125" y="4243272"/>
            <a:ext cx="0" cy="1201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9AF7FC-E134-6C28-B517-DEAA1CD0CDB9}"/>
              </a:ext>
            </a:extLst>
          </p:cNvPr>
          <p:cNvCxnSpPr>
            <a:cxnSpLocks/>
          </p:cNvCxnSpPr>
          <p:nvPr/>
        </p:nvCxnSpPr>
        <p:spPr>
          <a:xfrm flipV="1">
            <a:off x="1468620" y="4813949"/>
            <a:ext cx="1995848" cy="53904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99BBC87-CBFC-5783-F8BE-30050D1D5EDB}"/>
              </a:ext>
            </a:extLst>
          </p:cNvPr>
          <p:cNvSpPr txBox="1"/>
          <p:nvPr/>
        </p:nvSpPr>
        <p:spPr>
          <a:xfrm>
            <a:off x="3349808" y="3437491"/>
            <a:ext cx="1282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Times New Roman"/>
                <a:cs typeface="Times New Roman"/>
              </a:rPr>
              <a:t>King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B93764-B379-790B-4D65-8E2D12625F6C}"/>
              </a:ext>
            </a:extLst>
          </p:cNvPr>
          <p:cNvSpPr txBox="1"/>
          <p:nvPr/>
        </p:nvSpPr>
        <p:spPr>
          <a:xfrm>
            <a:off x="3329129" y="4586260"/>
            <a:ext cx="1282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Times New Roman"/>
                <a:cs typeface="Times New Roman"/>
              </a:rPr>
              <a:t>Queen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8A2BB3F-A680-43A6-65E3-BEFBFFA108A7}"/>
              </a:ext>
            </a:extLst>
          </p:cNvPr>
          <p:cNvSpPr/>
          <p:nvPr/>
        </p:nvSpPr>
        <p:spPr>
          <a:xfrm rot="16200000">
            <a:off x="3026457" y="4104777"/>
            <a:ext cx="883290" cy="23658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336797-77BA-5724-B9BE-37B25FE16A13}"/>
              </a:ext>
            </a:extLst>
          </p:cNvPr>
          <p:cNvSpPr txBox="1"/>
          <p:nvPr/>
        </p:nvSpPr>
        <p:spPr>
          <a:xfrm>
            <a:off x="1266825" y="3671511"/>
            <a:ext cx="8611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Times New Roman"/>
                <a:cs typeface="Times New Roman"/>
              </a:rPr>
              <a:t>2</a:t>
            </a:r>
          </a:p>
          <a:p>
            <a:endParaRPr lang="en-US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endParaRPr lang="en-US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r>
              <a:rPr lang="en-US" dirty="0">
                <a:solidFill>
                  <a:schemeClr val="tx2"/>
                </a:solidFill>
                <a:latin typeface="Times New Roman"/>
                <a:cs typeface="Times New Roman"/>
              </a:rPr>
              <a:t>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25086D-0723-5124-781B-59E0B6683711}"/>
              </a:ext>
            </a:extLst>
          </p:cNvPr>
          <p:cNvSpPr txBox="1"/>
          <p:nvPr/>
        </p:nvSpPr>
        <p:spPr>
          <a:xfrm>
            <a:off x="2524508" y="5272515"/>
            <a:ext cx="1270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imes New Roman"/>
                <a:cs typeface="Times New Roman"/>
              </a:rPr>
              <a:t>9            10       </a:t>
            </a:r>
            <a:endParaRPr lang="en-US" sz="1800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119DBE-3D11-612C-8B27-EE3D03B7A8BE}"/>
              </a:ext>
            </a:extLst>
          </p:cNvPr>
          <p:cNvSpPr txBox="1"/>
          <p:nvPr/>
        </p:nvSpPr>
        <p:spPr>
          <a:xfrm>
            <a:off x="753567" y="3135229"/>
            <a:ext cx="1117600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67" dirty="0">
                <a:latin typeface="Times New Roman"/>
                <a:cs typeface="Times New Roman"/>
              </a:rPr>
              <a:t>Gender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1957660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893ce20-a697-4fd6-a4da-14011f6a471d}" enabled="1" method="Standard" siteId="{a8eec281-aaa3-4dae-ac9b-9a398b9215e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24632</TotalTime>
  <Words>7701</Words>
  <Application>Microsoft Macintosh PowerPoint</Application>
  <PresentationFormat>Widescreen</PresentationFormat>
  <Paragraphs>869</Paragraphs>
  <Slides>72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7" baseType="lpstr">
      <vt:lpstr>-apple-system</vt:lpstr>
      <vt:lpstr>Arial MT</vt:lpstr>
      <vt:lpstr>JetBrains Mono</vt:lpstr>
      <vt:lpstr>Aptos</vt:lpstr>
      <vt:lpstr>Aptos Narrow</vt:lpstr>
      <vt:lpstr>Arial</vt:lpstr>
      <vt:lpstr>Calibri</vt:lpstr>
      <vt:lpstr>Calibri Light</vt:lpstr>
      <vt:lpstr>Cambria Math</vt:lpstr>
      <vt:lpstr>Courier New</vt:lpstr>
      <vt:lpstr>Georgia</vt:lpstr>
      <vt:lpstr>Segoe UI Symbol</vt:lpstr>
      <vt:lpstr>Times New Roman</vt:lpstr>
      <vt:lpstr>Wingdings</vt:lpstr>
      <vt:lpstr>Office Theme</vt:lpstr>
      <vt:lpstr>Advanced Techniques with  Large Language Models   Lecture 4</vt:lpstr>
      <vt:lpstr>Announcement </vt:lpstr>
      <vt:lpstr>Deep Learning Approach for NLP</vt:lpstr>
      <vt:lpstr>Problem Statement</vt:lpstr>
      <vt:lpstr>Describing Meaning of Words using Features</vt:lpstr>
      <vt:lpstr>PowerPoint Presentation</vt:lpstr>
      <vt:lpstr>Why Vectors?</vt:lpstr>
      <vt:lpstr>Representing Distance</vt:lpstr>
      <vt:lpstr>Transforming Vectors</vt:lpstr>
      <vt:lpstr>Transforming Vectors - Usage</vt:lpstr>
      <vt:lpstr>Similarity in Vectors</vt:lpstr>
      <vt:lpstr>Similarity - Example</vt:lpstr>
      <vt:lpstr>Relationships Between Concepts</vt:lpstr>
      <vt:lpstr>Vectors in RNN</vt:lpstr>
      <vt:lpstr>Multi-Modal Data in Vectors</vt:lpstr>
      <vt:lpstr>High Dimensional Embeddings</vt:lpstr>
      <vt:lpstr>Embedding using One-hot Encoding</vt:lpstr>
      <vt:lpstr>One-hot Encoding - Problems</vt:lpstr>
      <vt:lpstr>Word2vec</vt:lpstr>
      <vt:lpstr>Continuous Bag of Words</vt:lpstr>
      <vt:lpstr>Continuous Bag of Words - Training</vt:lpstr>
      <vt:lpstr>Mechanism of CBOW</vt:lpstr>
      <vt:lpstr>PowerPoint Presentation</vt:lpstr>
      <vt:lpstr>Skip-Gram Training</vt:lpstr>
      <vt:lpstr>CBOW vs Skip-Gram</vt:lpstr>
      <vt:lpstr>Hyper-parameters</vt:lpstr>
      <vt:lpstr>Word2Vec Advantages </vt:lpstr>
      <vt:lpstr>Word2Vec Limitation</vt:lpstr>
      <vt:lpstr>Contextual Representations of Words - Idea</vt:lpstr>
      <vt:lpstr>Attention - Idea</vt:lpstr>
      <vt:lpstr>Attention in RNN</vt:lpstr>
      <vt:lpstr>Attention in RNN - Challenges</vt:lpstr>
      <vt:lpstr>Self-Attention</vt:lpstr>
      <vt:lpstr>Queries, Keys, and Values</vt:lpstr>
      <vt:lpstr>Self-Attention Components</vt:lpstr>
      <vt:lpstr>Attention - Intuitive example</vt:lpstr>
      <vt:lpstr>Attention - Intuitive example</vt:lpstr>
      <vt:lpstr>Attention - Intuitive example</vt:lpstr>
      <vt:lpstr>Self-Attention - Relevance</vt:lpstr>
      <vt:lpstr>Self-Attention - Normalizing</vt:lpstr>
      <vt:lpstr>Attention - Intuitive example</vt:lpstr>
      <vt:lpstr>Attention - Intuitive example</vt:lpstr>
      <vt:lpstr>Attention - Intuitive example</vt:lpstr>
      <vt:lpstr>Learning Parameters</vt:lpstr>
      <vt:lpstr>Self-Attention in Inference - Steps</vt:lpstr>
      <vt:lpstr>Role of Self-Attention in Semantic Analysis</vt:lpstr>
      <vt:lpstr>Self-Attention in NLP Phases</vt:lpstr>
      <vt:lpstr>Pragmatic Analysis</vt:lpstr>
      <vt:lpstr>Multi-Headed Attention</vt:lpstr>
      <vt:lpstr>Dimension Reduction in Multi-head Attention</vt:lpstr>
      <vt:lpstr>Syntactic Analysis</vt:lpstr>
      <vt:lpstr>Specialty of Heads</vt:lpstr>
      <vt:lpstr>Redundancy in Attention Heads</vt:lpstr>
      <vt:lpstr>Multi-Layer Attention - Discourse Integration</vt:lpstr>
      <vt:lpstr>Specialty of Layers</vt:lpstr>
      <vt:lpstr>Self-Attention vs RNN</vt:lpstr>
      <vt:lpstr>Order Agnostic vs Sequential - Example </vt:lpstr>
      <vt:lpstr>Long-Range Dependencies - Context Window</vt:lpstr>
      <vt:lpstr>General Embeddings using LLMs – Training Phase</vt:lpstr>
      <vt:lpstr>Processing Queries using LLM – Inference Phase</vt:lpstr>
      <vt:lpstr>Order of Words in NLP Tasks</vt:lpstr>
      <vt:lpstr>Positional Embedding</vt:lpstr>
      <vt:lpstr>Different Types of Embeddings</vt:lpstr>
      <vt:lpstr>LLM vs Word2vec </vt:lpstr>
      <vt:lpstr>Assessment of Embedding Model </vt:lpstr>
      <vt:lpstr>Detecting Near Embeddings</vt:lpstr>
      <vt:lpstr>Debiasing Embeddings</vt:lpstr>
      <vt:lpstr>Hard Debiasing</vt:lpstr>
      <vt:lpstr>Soft Debiasing</vt:lpstr>
      <vt:lpstr>Future Directions in LLM Embeddings</vt:lpstr>
      <vt:lpstr>Multi-Modal Embedding</vt:lpstr>
      <vt:lpstr>Assignment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Ke Zhang</cp:lastModifiedBy>
  <cp:revision>520</cp:revision>
  <dcterms:created xsi:type="dcterms:W3CDTF">2023-12-26T07:54:20Z</dcterms:created>
  <dcterms:modified xsi:type="dcterms:W3CDTF">2025-10-01T22:31:14Z</dcterms:modified>
</cp:coreProperties>
</file>